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0693400" cy="7562850"/>
  <p:notesSz cx="10693400" cy="75628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gency FB"/>
                <a:cs typeface="Agency FB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gency FB"/>
                <a:cs typeface="Agency FB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gency FB"/>
                <a:cs typeface="Agency FB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39552" y="6570645"/>
            <a:ext cx="1058555" cy="50847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58536" y="6567809"/>
            <a:ext cx="1047595" cy="534273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732995" y="6498005"/>
            <a:ext cx="4959350" cy="647700"/>
          </a:xfrm>
          <a:custGeom>
            <a:avLst/>
            <a:gdLst/>
            <a:ahLst/>
            <a:cxnLst/>
            <a:rect l="l" t="t" r="r" b="b"/>
            <a:pathLst>
              <a:path w="4959350" h="647700">
                <a:moveTo>
                  <a:pt x="4958994" y="0"/>
                </a:moveTo>
                <a:lnTo>
                  <a:pt x="0" y="0"/>
                </a:lnTo>
                <a:lnTo>
                  <a:pt x="0" y="647280"/>
                </a:lnTo>
                <a:lnTo>
                  <a:pt x="4958994" y="647280"/>
                </a:lnTo>
                <a:lnTo>
                  <a:pt x="49589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0" y="457212"/>
            <a:ext cx="2635250" cy="501015"/>
          </a:xfrm>
          <a:custGeom>
            <a:avLst/>
            <a:gdLst/>
            <a:ahLst/>
            <a:cxnLst/>
            <a:rect l="l" t="t" r="r" b="b"/>
            <a:pathLst>
              <a:path w="2635250" h="501015">
                <a:moveTo>
                  <a:pt x="2635199" y="0"/>
                </a:moveTo>
                <a:lnTo>
                  <a:pt x="0" y="0"/>
                </a:lnTo>
                <a:lnTo>
                  <a:pt x="0" y="500392"/>
                </a:lnTo>
                <a:lnTo>
                  <a:pt x="2635199" y="500392"/>
                </a:lnTo>
                <a:lnTo>
                  <a:pt x="2635199" y="0"/>
                </a:lnTo>
                <a:close/>
              </a:path>
            </a:pathLst>
          </a:custGeom>
          <a:solidFill>
            <a:srgbClr val="FF33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0499" y="412192"/>
            <a:ext cx="858519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gency FB"/>
                <a:cs typeface="Agency FB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500" y="1227767"/>
            <a:ext cx="9804400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9819394" y="6975695"/>
            <a:ext cx="427990" cy="9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804899" y="6572324"/>
            <a:ext cx="4442459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hyperlink" Target="mailto:office@pa-ad.co.uk" TargetMode="External"/><Relationship Id="rId8" Type="http://schemas.openxmlformats.org/officeDocument/2006/relationships/hyperlink" Target="http://www.pa-ad.co.uk/" TargetMode="Externa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34.pn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jpg"/><Relationship Id="rId8" Type="http://schemas.openxmlformats.org/officeDocument/2006/relationships/image" Target="../media/image39.jpg"/><Relationship Id="rId9" Type="http://schemas.openxmlformats.org/officeDocument/2006/relationships/hyperlink" Target="mailto:office@pa-ad.co.uk" TargetMode="External"/><Relationship Id="rId10" Type="http://schemas.openxmlformats.org/officeDocument/2006/relationships/hyperlink" Target="http://www.pa-ad.co.uk/" TargetMode="Externa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0.pn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hyperlink" Target="mailto:office@pa-ad.co.uk" TargetMode="External"/><Relationship Id="rId7" Type="http://schemas.openxmlformats.org/officeDocument/2006/relationships/hyperlink" Target="http://www.pa-ad.co.uk/" TargetMode="Externa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3.pn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hyperlink" Target="mailto:office@pa-ad.co.uk" TargetMode="External"/><Relationship Id="rId7" Type="http://schemas.openxmlformats.org/officeDocument/2006/relationships/hyperlink" Target="http://www.pa-ad.co.uk/" TargetMode="Externa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6.pn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50.jpg"/><Relationship Id="rId8" Type="http://schemas.openxmlformats.org/officeDocument/2006/relationships/hyperlink" Target="mailto:office@pa-ad.co.uk" TargetMode="External"/><Relationship Id="rId9" Type="http://schemas.openxmlformats.org/officeDocument/2006/relationships/hyperlink" Target="http://www.pa-ad.co.uk/" TargetMode="Externa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51.pn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6" Type="http://schemas.openxmlformats.org/officeDocument/2006/relationships/image" Target="../media/image54.jpg"/><Relationship Id="rId7" Type="http://schemas.openxmlformats.org/officeDocument/2006/relationships/image" Target="../media/image55.jpg"/><Relationship Id="rId8" Type="http://schemas.openxmlformats.org/officeDocument/2006/relationships/hyperlink" Target="mailto:office@pa-ad.co.uk" TargetMode="External"/><Relationship Id="rId9" Type="http://schemas.openxmlformats.org/officeDocument/2006/relationships/hyperlink" Target="http://www.pa-ad.co.uk/" TargetMode="Externa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56.pn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Relationship Id="rId7" Type="http://schemas.openxmlformats.org/officeDocument/2006/relationships/hyperlink" Target="mailto:office@pa-ad.co.uk" TargetMode="External"/><Relationship Id="rId8" Type="http://schemas.openxmlformats.org/officeDocument/2006/relationships/hyperlink" Target="http://www.pa-ad.co.uk/" TargetMode="Externa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Relationship Id="rId3" Type="http://schemas.openxmlformats.org/officeDocument/2006/relationships/image" Target="../media/image60.png"/><Relationship Id="rId4" Type="http://schemas.openxmlformats.org/officeDocument/2006/relationships/image" Target="../media/image61.jpg"/><Relationship Id="rId5" Type="http://schemas.openxmlformats.org/officeDocument/2006/relationships/image" Target="../media/image62.jpg"/><Relationship Id="rId6" Type="http://schemas.openxmlformats.org/officeDocument/2006/relationships/image" Target="../media/image63.jpg"/><Relationship Id="rId7" Type="http://schemas.openxmlformats.org/officeDocument/2006/relationships/image" Target="../media/image64.jpg"/><Relationship Id="rId8" Type="http://schemas.openxmlformats.org/officeDocument/2006/relationships/image" Target="../media/image65.jpg"/><Relationship Id="rId9" Type="http://schemas.openxmlformats.org/officeDocument/2006/relationships/hyperlink" Target="mailto:office@pa-ad.co.uk" TargetMode="External"/><Relationship Id="rId10" Type="http://schemas.openxmlformats.org/officeDocument/2006/relationships/hyperlink" Target="http://www.pa-ad.co.uk/" TargetMode="Externa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Relationship Id="rId3" Type="http://schemas.openxmlformats.org/officeDocument/2006/relationships/image" Target="../media/image66.pn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6" Type="http://schemas.openxmlformats.org/officeDocument/2006/relationships/image" Target="../media/image69.jpg"/><Relationship Id="rId7" Type="http://schemas.openxmlformats.org/officeDocument/2006/relationships/hyperlink" Target="mailto:office@pa-ad.co.uk" TargetMode="External"/><Relationship Id="rId8" Type="http://schemas.openxmlformats.org/officeDocument/2006/relationships/hyperlink" Target="http://www.pa-ad.co.uk/" TargetMode="Externa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Relationship Id="rId3" Type="http://schemas.openxmlformats.org/officeDocument/2006/relationships/image" Target="../media/image70.png"/><Relationship Id="rId4" Type="http://schemas.openxmlformats.org/officeDocument/2006/relationships/image" Target="../media/image71.jpg"/><Relationship Id="rId5" Type="http://schemas.openxmlformats.org/officeDocument/2006/relationships/image" Target="../media/image72.jpg"/><Relationship Id="rId6" Type="http://schemas.openxmlformats.org/officeDocument/2006/relationships/image" Target="../media/image73.jpg"/><Relationship Id="rId7" Type="http://schemas.openxmlformats.org/officeDocument/2006/relationships/image" Target="../media/image74.jpg"/><Relationship Id="rId8" Type="http://schemas.openxmlformats.org/officeDocument/2006/relationships/hyperlink" Target="mailto:office@pa-ad.co.uk" TargetMode="External"/><Relationship Id="rId9" Type="http://schemas.openxmlformats.org/officeDocument/2006/relationships/hyperlink" Target="http://www.pa-ad.co.uk/" TargetMode="Externa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Relationship Id="rId3" Type="http://schemas.openxmlformats.org/officeDocument/2006/relationships/image" Target="../media/image75.png"/><Relationship Id="rId4" Type="http://schemas.openxmlformats.org/officeDocument/2006/relationships/image" Target="../media/image76.jpg"/><Relationship Id="rId5" Type="http://schemas.openxmlformats.org/officeDocument/2006/relationships/image" Target="../media/image77.jpg"/><Relationship Id="rId6" Type="http://schemas.openxmlformats.org/officeDocument/2006/relationships/image" Target="../media/image78.jpg"/><Relationship Id="rId7" Type="http://schemas.openxmlformats.org/officeDocument/2006/relationships/image" Target="../media/image79.jpg"/><Relationship Id="rId8" Type="http://schemas.openxmlformats.org/officeDocument/2006/relationships/image" Target="../media/image80.jpg"/><Relationship Id="rId9" Type="http://schemas.openxmlformats.org/officeDocument/2006/relationships/hyperlink" Target="mailto:office@pa-ad.co.uk" TargetMode="External"/><Relationship Id="rId10" Type="http://schemas.openxmlformats.org/officeDocument/2006/relationships/hyperlink" Target="http://www.pa-ad.co.uk/" TargetMode="Externa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8.png"/><Relationship Id="rId4" Type="http://schemas.openxmlformats.org/officeDocument/2006/relationships/hyperlink" Target="mailto:office@pa-ad.co.uk" TargetMode="External"/><Relationship Id="rId5" Type="http://schemas.openxmlformats.org/officeDocument/2006/relationships/hyperlink" Target="http://www.pa-ad.co.uk/" TargetMode="Externa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Relationship Id="rId3" Type="http://schemas.openxmlformats.org/officeDocument/2006/relationships/image" Target="../media/image81.png"/><Relationship Id="rId4" Type="http://schemas.openxmlformats.org/officeDocument/2006/relationships/image" Target="../media/image82.jpg"/><Relationship Id="rId5" Type="http://schemas.openxmlformats.org/officeDocument/2006/relationships/image" Target="../media/image83.jpg"/><Relationship Id="rId6" Type="http://schemas.openxmlformats.org/officeDocument/2006/relationships/image" Target="../media/image84.png"/><Relationship Id="rId7" Type="http://schemas.openxmlformats.org/officeDocument/2006/relationships/image" Target="../media/image85.jpg"/><Relationship Id="rId8" Type="http://schemas.openxmlformats.org/officeDocument/2006/relationships/image" Target="../media/image86.jpg"/><Relationship Id="rId9" Type="http://schemas.openxmlformats.org/officeDocument/2006/relationships/image" Target="../media/image87.jpg"/><Relationship Id="rId10" Type="http://schemas.openxmlformats.org/officeDocument/2006/relationships/hyperlink" Target="mailto:office@pa-ad.co.uk" TargetMode="External"/><Relationship Id="rId11" Type="http://schemas.openxmlformats.org/officeDocument/2006/relationships/hyperlink" Target="http://www.pa-ad.co.uk/" TargetMode="Externa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9.png"/><Relationship Id="rId4" Type="http://schemas.openxmlformats.org/officeDocument/2006/relationships/hyperlink" Target="mailto:office@pa-ad.co.uk" TargetMode="External"/><Relationship Id="rId5" Type="http://schemas.openxmlformats.org/officeDocument/2006/relationships/hyperlink" Target="http://www.pa-ad.co.uk/" TargetMode="Externa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hyperlink" Target="mailto:office@pa-ad.co.uk" TargetMode="External"/><Relationship Id="rId7" Type="http://schemas.openxmlformats.org/officeDocument/2006/relationships/hyperlink" Target="http://www.pa-ad.co.uk/" TargetMode="Externa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hyperlink" Target="mailto:office@pa-ad.co.uk" TargetMode="External"/><Relationship Id="rId8" Type="http://schemas.openxmlformats.org/officeDocument/2006/relationships/hyperlink" Target="http://www.pa-ad.co.uk/" TargetMode="Externa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hyperlink" Target="mailto:office@pa-ad.co.uk" TargetMode="External"/><Relationship Id="rId8" Type="http://schemas.openxmlformats.org/officeDocument/2006/relationships/hyperlink" Target="http://www.pa-ad.co.uk/" TargetMode="Externa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hyperlink" Target="mailto:office@pa-ad.co.uk" TargetMode="External"/><Relationship Id="rId8" Type="http://schemas.openxmlformats.org/officeDocument/2006/relationships/hyperlink" Target="http://www.pa-ad.co.uk/" TargetMode="Externa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hyperlink" Target="mailto:office@pa-ad.co.uk" TargetMode="External"/><Relationship Id="rId7" Type="http://schemas.openxmlformats.org/officeDocument/2006/relationships/hyperlink" Target="http://www.pa-ad.co.uk/" TargetMode="Externa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8" Type="http://schemas.openxmlformats.org/officeDocument/2006/relationships/image" Target="../media/image33.jpg"/><Relationship Id="rId9" Type="http://schemas.openxmlformats.org/officeDocument/2006/relationships/hyperlink" Target="mailto:office@pa-ad.co.uk" TargetMode="External"/><Relationship Id="rId10" Type="http://schemas.openxmlformats.org/officeDocument/2006/relationships/hyperlink" Target="http://www.pa-ad.co.uk/" TargetMode="Externa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20499" y="412192"/>
            <a:ext cx="85851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 b="1">
                <a:latin typeface="Agency FB"/>
                <a:cs typeface="Agency FB"/>
              </a:rPr>
              <a:t>PAAD</a:t>
            </a:r>
            <a:endParaRPr sz="3600">
              <a:latin typeface="Agency FB"/>
              <a:cs typeface="Agency FB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881795" y="478086"/>
            <a:ext cx="659765" cy="44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639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Architects</a:t>
            </a:r>
            <a:endParaRPr sz="1400">
              <a:latin typeface="Agency FB"/>
              <a:cs typeface="Agency FB"/>
            </a:endParaRPr>
          </a:p>
          <a:p>
            <a:pPr algn="r" marR="5080">
              <a:lnSpc>
                <a:spcPts val="1639"/>
              </a:lnSpc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7000" y="6498005"/>
            <a:ext cx="662400" cy="6624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87299" y="368516"/>
            <a:ext cx="5225415" cy="6661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520"/>
              </a:lnSpc>
              <a:spcBef>
                <a:spcPts val="100"/>
              </a:spcBef>
            </a:pPr>
            <a:r>
              <a:rPr dirty="0" sz="2200">
                <a:latin typeface="Arial"/>
                <a:cs typeface="Arial"/>
              </a:rPr>
              <a:t>ECO</a:t>
            </a:r>
            <a:r>
              <a:rPr dirty="0" sz="2200" spc="-8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ARCHITECTURE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520"/>
              </a:lnSpc>
            </a:pPr>
            <a:r>
              <a:rPr dirty="0" sz="2200" i="1">
                <a:latin typeface="Arial"/>
                <a:cs typeface="Arial"/>
              </a:rPr>
              <a:t>“Put</a:t>
            </a:r>
            <a:r>
              <a:rPr dirty="0" sz="2200" spc="-25" i="1">
                <a:latin typeface="Arial"/>
                <a:cs typeface="Arial"/>
              </a:rPr>
              <a:t> </a:t>
            </a:r>
            <a:r>
              <a:rPr dirty="0" sz="2200" i="1">
                <a:latin typeface="Arial"/>
                <a:cs typeface="Arial"/>
              </a:rPr>
              <a:t>your</a:t>
            </a:r>
            <a:r>
              <a:rPr dirty="0" sz="2200" spc="-15" i="1">
                <a:latin typeface="Arial"/>
                <a:cs typeface="Arial"/>
              </a:rPr>
              <a:t> </a:t>
            </a:r>
            <a:r>
              <a:rPr dirty="0" sz="2200" i="1">
                <a:latin typeface="Arial"/>
                <a:cs typeface="Arial"/>
              </a:rPr>
              <a:t>money</a:t>
            </a:r>
            <a:r>
              <a:rPr dirty="0" sz="2200" spc="-15" i="1">
                <a:latin typeface="Arial"/>
                <a:cs typeface="Arial"/>
              </a:rPr>
              <a:t> </a:t>
            </a:r>
            <a:r>
              <a:rPr dirty="0" sz="2200" i="1">
                <a:latin typeface="Arial"/>
                <a:cs typeface="Arial"/>
              </a:rPr>
              <a:t>where</a:t>
            </a:r>
            <a:r>
              <a:rPr dirty="0" sz="2200" spc="-15" i="1">
                <a:latin typeface="Arial"/>
                <a:cs typeface="Arial"/>
              </a:rPr>
              <a:t> </a:t>
            </a:r>
            <a:r>
              <a:rPr dirty="0" sz="2200" i="1">
                <a:latin typeface="Arial"/>
                <a:cs typeface="Arial"/>
              </a:rPr>
              <a:t>your</a:t>
            </a:r>
            <a:r>
              <a:rPr dirty="0" sz="2200" spc="-15" i="1">
                <a:latin typeface="Arial"/>
                <a:cs typeface="Arial"/>
              </a:rPr>
              <a:t> </a:t>
            </a:r>
            <a:r>
              <a:rPr dirty="0" sz="2200" i="1">
                <a:latin typeface="Arial"/>
                <a:cs typeface="Arial"/>
              </a:rPr>
              <a:t>mouth</a:t>
            </a:r>
            <a:r>
              <a:rPr dirty="0" sz="2200" spc="-15" i="1">
                <a:latin typeface="Arial"/>
                <a:cs typeface="Arial"/>
              </a:rPr>
              <a:t> </a:t>
            </a:r>
            <a:r>
              <a:rPr dirty="0" sz="2200" spc="-25" i="1">
                <a:latin typeface="Arial"/>
                <a:cs typeface="Arial"/>
              </a:rPr>
              <a:t>is”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63" y="1098791"/>
            <a:ext cx="4312780" cy="2787370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68087" y="1098016"/>
            <a:ext cx="5166715" cy="278751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12003" y="4071264"/>
            <a:ext cx="5122799" cy="2241003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708" y="4025927"/>
            <a:ext cx="4333892" cy="2286315"/>
          </a:xfrm>
          <a:prstGeom prst="rect">
            <a:avLst/>
          </a:prstGeom>
        </p:spPr>
      </p:pic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8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0499" y="412192"/>
            <a:ext cx="858519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PAAD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881795" y="478086"/>
            <a:ext cx="659765" cy="44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639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Architects</a:t>
            </a:r>
            <a:endParaRPr sz="1400">
              <a:latin typeface="Agency FB"/>
              <a:cs typeface="Agency FB"/>
            </a:endParaRPr>
          </a:p>
          <a:p>
            <a:pPr algn="r" marR="5080">
              <a:lnSpc>
                <a:spcPts val="1639"/>
              </a:lnSpc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2714299" y="437121"/>
            <a:ext cx="13131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Arial"/>
                <a:cs typeface="Arial"/>
              </a:rPr>
              <a:t>ENERGY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44454" y="1020508"/>
            <a:ext cx="9571355" cy="2585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715" indent="-228600">
              <a:lnSpc>
                <a:spcPct val="100000"/>
              </a:lnSpc>
              <a:spcBef>
                <a:spcPts val="100"/>
              </a:spcBef>
              <a:tabLst>
                <a:tab pos="3612515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Come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gas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totally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and</a:t>
            </a:r>
            <a:r>
              <a:rPr dirty="0" sz="2400">
                <a:latin typeface="Arial"/>
                <a:cs typeface="Arial"/>
              </a:rPr>
              <a:t>	replace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heating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hot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water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provision</a:t>
            </a:r>
            <a:r>
              <a:rPr dirty="0" sz="2400" spc="-20">
                <a:latin typeface="Arial"/>
                <a:cs typeface="Arial"/>
              </a:rPr>
              <a:t> with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Vaillant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EcoTherm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ASHP</a:t>
            </a:r>
            <a:r>
              <a:rPr dirty="0" sz="2400" spc="-6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(</a:t>
            </a:r>
            <a:r>
              <a:rPr dirty="0" sz="2400" spc="-15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Air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Source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Heat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Pump).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54">
                <a:latin typeface="Arial"/>
                <a:cs typeface="Arial"/>
              </a:rPr>
              <a:t> </a:t>
            </a:r>
            <a:r>
              <a:rPr dirty="0" sz="2400" spc="-45">
                <a:latin typeface="Arial"/>
                <a:cs typeface="Arial"/>
              </a:rPr>
              <a:t>Took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us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1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1/2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years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get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system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balanced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properly.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Not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cheaper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than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gas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boiler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as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runs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on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electricity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run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pumps.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54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Replace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cooker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with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induction</a:t>
            </a:r>
            <a:r>
              <a:rPr dirty="0" sz="2400" spc="-20">
                <a:latin typeface="Arial"/>
                <a:cs typeface="Arial"/>
              </a:rPr>
              <a:t> hob.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Retain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open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fire.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8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New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smaller </a:t>
            </a:r>
            <a:r>
              <a:rPr dirty="0" sz="2400" spc="-10">
                <a:latin typeface="Arial"/>
                <a:cs typeface="Arial"/>
              </a:rPr>
              <a:t>radiators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57200" y="3672001"/>
            <a:ext cx="9566910" cy="2826385"/>
            <a:chOff x="457200" y="3672001"/>
            <a:chExt cx="9566910" cy="2826385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3672001"/>
              <a:ext cx="1811477" cy="282600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57996" y="3672001"/>
              <a:ext cx="1811489" cy="282600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8431" y="3672001"/>
              <a:ext cx="1811477" cy="282600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8854" y="3672001"/>
              <a:ext cx="1811477" cy="282600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12505" y="3672001"/>
              <a:ext cx="1811477" cy="2826003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9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10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PAAD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881795" y="478086"/>
            <a:ext cx="659765" cy="44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639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Architects</a:t>
            </a:r>
            <a:endParaRPr sz="1400">
              <a:latin typeface="Agency FB"/>
              <a:cs typeface="Agency FB"/>
            </a:endParaRPr>
          </a:p>
          <a:p>
            <a:pPr algn="r" marR="5080">
              <a:lnSpc>
                <a:spcPts val="1639"/>
              </a:lnSpc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2696300" y="437121"/>
            <a:ext cx="54844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Arial"/>
                <a:cs typeface="Arial"/>
              </a:rPr>
              <a:t>OTHER</a:t>
            </a:r>
            <a:r>
              <a:rPr dirty="0" sz="2400" spc="-4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SUSTAINABILITY</a:t>
            </a:r>
            <a:r>
              <a:rPr dirty="0" sz="2400" spc="-8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MEASURES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44437" y="953757"/>
            <a:ext cx="7117080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Sedum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Roof(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fitted).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Larch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cladding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extensive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use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timber.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Reuse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0">
                <a:latin typeface="Arial"/>
                <a:cs typeface="Arial"/>
              </a:rPr>
              <a:t> materials.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8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Minimal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new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build.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8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Wildlife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friendly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garden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(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David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Oakley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Gardening).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57200" y="3308205"/>
            <a:ext cx="9772015" cy="2797175"/>
            <a:chOff x="457200" y="3308205"/>
            <a:chExt cx="9772015" cy="2797175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69800" y="3308205"/>
              <a:ext cx="4959000" cy="279191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3308210"/>
              <a:ext cx="4717999" cy="2797035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20499" y="412192"/>
            <a:ext cx="85851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 b="1">
                <a:latin typeface="Agency FB"/>
                <a:cs typeface="Agency FB"/>
              </a:rPr>
              <a:t>PAAD</a:t>
            </a:r>
            <a:endParaRPr sz="3600">
              <a:latin typeface="Agency FB"/>
              <a:cs typeface="Agency FB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881795" y="478086"/>
            <a:ext cx="659765" cy="44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639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Architects</a:t>
            </a:r>
            <a:endParaRPr sz="1400">
              <a:latin typeface="Agency FB"/>
              <a:cs typeface="Agency FB"/>
            </a:endParaRPr>
          </a:p>
          <a:p>
            <a:pPr algn="r" marR="5080">
              <a:lnSpc>
                <a:spcPts val="1639"/>
              </a:lnSpc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76499" y="361608"/>
            <a:ext cx="690118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312285" algn="l"/>
              </a:tabLst>
            </a:pPr>
            <a:r>
              <a:rPr dirty="0" sz="2400" i="1">
                <a:latin typeface="Arial"/>
                <a:cs typeface="Arial"/>
              </a:rPr>
              <a:t>Louise</a:t>
            </a:r>
            <a:r>
              <a:rPr dirty="0" sz="2400" spc="-20" i="1">
                <a:latin typeface="Arial"/>
                <a:cs typeface="Arial"/>
              </a:rPr>
              <a:t> </a:t>
            </a:r>
            <a:r>
              <a:rPr dirty="0" sz="2400" i="1">
                <a:latin typeface="Arial"/>
                <a:cs typeface="Arial"/>
              </a:rPr>
              <a:t>&amp;</a:t>
            </a:r>
            <a:r>
              <a:rPr dirty="0" sz="2400" spc="-20" i="1">
                <a:latin typeface="Arial"/>
                <a:cs typeface="Arial"/>
              </a:rPr>
              <a:t> </a:t>
            </a:r>
            <a:r>
              <a:rPr dirty="0" sz="2400" i="1">
                <a:latin typeface="Arial"/>
                <a:cs typeface="Arial"/>
              </a:rPr>
              <a:t>Gabe’s</a:t>
            </a:r>
            <a:r>
              <a:rPr dirty="0" sz="2400" spc="-20" i="1">
                <a:latin typeface="Arial"/>
                <a:cs typeface="Arial"/>
              </a:rPr>
              <a:t> </a:t>
            </a:r>
            <a:r>
              <a:rPr dirty="0" sz="2400" i="1">
                <a:latin typeface="Arial"/>
                <a:cs typeface="Arial"/>
              </a:rPr>
              <a:t>House.</a:t>
            </a:r>
            <a:r>
              <a:rPr dirty="0" sz="2400" spc="-20" i="1">
                <a:latin typeface="Arial"/>
                <a:cs typeface="Arial"/>
              </a:rPr>
              <a:t> </a:t>
            </a:r>
            <a:r>
              <a:rPr dirty="0" sz="2400" i="1">
                <a:latin typeface="Arial"/>
                <a:cs typeface="Arial"/>
              </a:rPr>
              <a:t>Locks</a:t>
            </a:r>
            <a:r>
              <a:rPr dirty="0" sz="2400" spc="-15" i="1">
                <a:latin typeface="Arial"/>
                <a:cs typeface="Arial"/>
              </a:rPr>
              <a:t> </a:t>
            </a:r>
            <a:r>
              <a:rPr dirty="0" sz="2400" i="1">
                <a:latin typeface="Arial"/>
                <a:cs typeface="Arial"/>
              </a:rPr>
              <a:t>Hill,</a:t>
            </a:r>
            <a:r>
              <a:rPr dirty="0" sz="2400" spc="-20" i="1">
                <a:latin typeface="Arial"/>
                <a:cs typeface="Arial"/>
              </a:rPr>
              <a:t> </a:t>
            </a:r>
            <a:r>
              <a:rPr dirty="0" sz="2400" spc="-10" i="1">
                <a:latin typeface="Arial"/>
                <a:cs typeface="Arial"/>
              </a:rPr>
              <a:t>Frome.</a:t>
            </a:r>
            <a:r>
              <a:rPr dirty="0" sz="2400" spc="-10" i="1">
                <a:latin typeface="Arial"/>
                <a:cs typeface="Arial"/>
              </a:rPr>
              <a:t> </a:t>
            </a:r>
            <a:r>
              <a:rPr dirty="0" sz="2400" i="1">
                <a:latin typeface="Arial"/>
                <a:cs typeface="Arial"/>
              </a:rPr>
              <a:t>Repurposing</a:t>
            </a:r>
            <a:r>
              <a:rPr dirty="0" sz="2400" spc="-30" i="1">
                <a:latin typeface="Arial"/>
                <a:cs typeface="Arial"/>
              </a:rPr>
              <a:t> </a:t>
            </a:r>
            <a:r>
              <a:rPr dirty="0" sz="2400" i="1">
                <a:latin typeface="Arial"/>
                <a:cs typeface="Arial"/>
              </a:rPr>
              <a:t>Medical</a:t>
            </a:r>
            <a:r>
              <a:rPr dirty="0" sz="2400" spc="-25" i="1">
                <a:latin typeface="Arial"/>
                <a:cs typeface="Arial"/>
              </a:rPr>
              <a:t> </a:t>
            </a:r>
            <a:r>
              <a:rPr dirty="0" sz="2400" spc="-10" i="1">
                <a:latin typeface="Arial"/>
                <a:cs typeface="Arial"/>
              </a:rPr>
              <a:t>Centre</a:t>
            </a:r>
            <a:r>
              <a:rPr dirty="0" sz="2400" i="1">
                <a:latin typeface="Arial"/>
                <a:cs typeface="Arial"/>
              </a:rPr>
              <a:t>	as</a:t>
            </a:r>
            <a:r>
              <a:rPr dirty="0" sz="2400" spc="-10" i="1">
                <a:latin typeface="Arial"/>
                <a:cs typeface="Arial"/>
              </a:rPr>
              <a:t> </a:t>
            </a:r>
            <a:r>
              <a:rPr dirty="0" sz="2400" i="1">
                <a:latin typeface="Arial"/>
                <a:cs typeface="Arial"/>
              </a:rPr>
              <a:t>a</a:t>
            </a:r>
            <a:r>
              <a:rPr dirty="0" sz="2400" spc="-5" i="1">
                <a:latin typeface="Arial"/>
                <a:cs typeface="Arial"/>
              </a:rPr>
              <a:t> </a:t>
            </a:r>
            <a:r>
              <a:rPr dirty="0" sz="2400" i="1">
                <a:latin typeface="Arial"/>
                <a:cs typeface="Arial"/>
              </a:rPr>
              <a:t>Family </a:t>
            </a:r>
            <a:r>
              <a:rPr dirty="0" sz="2400" spc="-20" i="1">
                <a:latin typeface="Arial"/>
                <a:cs typeface="Arial"/>
              </a:rPr>
              <a:t>Home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19049" y="1142505"/>
            <a:ext cx="940371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8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Planning change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use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from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doctors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surgery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single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family </a:t>
            </a:r>
            <a:r>
              <a:rPr dirty="0" sz="2400" spc="-10">
                <a:latin typeface="Arial"/>
                <a:cs typeface="Arial"/>
              </a:rPr>
              <a:t>home.</a:t>
            </a:r>
            <a:endParaRPr sz="2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tabLst>
                <a:tab pos="4993005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No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extension.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Interior</a:t>
            </a:r>
            <a:r>
              <a:rPr dirty="0" sz="2400" spc="-10">
                <a:latin typeface="Arial"/>
                <a:cs typeface="Arial"/>
              </a:rPr>
              <a:t> remodelling</a:t>
            </a:r>
            <a:r>
              <a:rPr dirty="0" sz="2400">
                <a:latin typeface="Arial"/>
                <a:cs typeface="Arial"/>
              </a:rPr>
              <a:t>	and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minor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elevational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changes.</a:t>
            </a:r>
            <a:endParaRPr sz="2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Creative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reuse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existing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fixtures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fittings.</a:t>
            </a:r>
            <a:endParaRPr sz="2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4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Construction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Costs: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£750m</a:t>
            </a:r>
            <a:r>
              <a:rPr dirty="0" baseline="31746" sz="2100" spc="-15">
                <a:latin typeface="Arial"/>
                <a:cs typeface="Arial"/>
              </a:rPr>
              <a:t>2</a:t>
            </a:r>
            <a:r>
              <a:rPr dirty="0" sz="2400" spc="-1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57200" y="2915348"/>
            <a:ext cx="9777730" cy="3274060"/>
            <a:chOff x="457200" y="2915348"/>
            <a:chExt cx="9777730" cy="3274060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2915348"/>
              <a:ext cx="4812599" cy="327357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2200" y="2915355"/>
              <a:ext cx="4812599" cy="327357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PAAD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077198" y="681311"/>
            <a:ext cx="464184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1856395" y="437121"/>
            <a:ext cx="32715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27777" sz="2100" b="1">
                <a:latin typeface="Agency FB"/>
                <a:cs typeface="Agency FB"/>
              </a:rPr>
              <a:t>Architects</a:t>
            </a:r>
            <a:r>
              <a:rPr dirty="0" baseline="27777" sz="2100" spc="750" b="1">
                <a:latin typeface="Agency FB"/>
                <a:cs typeface="Agency FB"/>
              </a:rPr>
              <a:t> </a:t>
            </a:r>
            <a:r>
              <a:rPr dirty="0" sz="2400" spc="-10" b="1">
                <a:latin typeface="Arial"/>
                <a:cs typeface="Arial"/>
              </a:rPr>
              <a:t>CONSTRUCTION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44399" y="1043673"/>
            <a:ext cx="6164580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Minimal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intervention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with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external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envelope.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274060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8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Steelwork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open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up</a:t>
            </a:r>
            <a:r>
              <a:rPr dirty="0" sz="2400">
                <a:latin typeface="Arial"/>
                <a:cs typeface="Arial"/>
              </a:rPr>
              <a:t>	floor </a:t>
            </a:r>
            <a:r>
              <a:rPr dirty="0" sz="2400" spc="-10">
                <a:latin typeface="Arial"/>
                <a:cs typeface="Arial"/>
              </a:rPr>
              <a:t>plan.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748280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8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New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triple </a:t>
            </a:r>
            <a:r>
              <a:rPr dirty="0" sz="2400" spc="-10">
                <a:latin typeface="Arial"/>
                <a:cs typeface="Arial"/>
              </a:rPr>
              <a:t>glazed</a:t>
            </a:r>
            <a:r>
              <a:rPr dirty="0" sz="2400">
                <a:latin typeface="Arial"/>
                <a:cs typeface="Arial"/>
              </a:rPr>
              <a:t>	sliding</a:t>
            </a:r>
            <a:r>
              <a:rPr dirty="0" sz="2400" spc="-10">
                <a:latin typeface="Arial"/>
                <a:cs typeface="Arial"/>
              </a:rPr>
              <a:t> doors.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New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roof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lights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bring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natural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daylight.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5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Decoration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interior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fit-</a:t>
            </a:r>
            <a:r>
              <a:rPr dirty="0" sz="2400" spc="-20">
                <a:latin typeface="Arial"/>
                <a:cs typeface="Arial"/>
              </a:rPr>
              <a:t>out.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56590" y="3433978"/>
            <a:ext cx="9778365" cy="2769870"/>
            <a:chOff x="456590" y="3433978"/>
            <a:chExt cx="9778365" cy="2769870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590" y="3433978"/>
              <a:ext cx="3230130" cy="276830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84384" y="3434206"/>
              <a:ext cx="2114994" cy="2768193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97346" y="3435286"/>
              <a:ext cx="2028852" cy="276840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58657" y="3434206"/>
              <a:ext cx="2076141" cy="2768193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5" name="object 15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8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9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0499" y="412192"/>
            <a:ext cx="858519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PAAD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881795" y="478086"/>
            <a:ext cx="659765" cy="44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639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Architects</a:t>
            </a:r>
            <a:endParaRPr sz="1400">
              <a:latin typeface="Agency FB"/>
              <a:cs typeface="Agency FB"/>
            </a:endParaRPr>
          </a:p>
          <a:p>
            <a:pPr algn="r" marR="5080">
              <a:lnSpc>
                <a:spcPts val="1639"/>
              </a:lnSpc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2687299" y="437121"/>
            <a:ext cx="13131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Arial"/>
                <a:cs typeface="Arial"/>
              </a:rPr>
              <a:t>ENERGY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44581" y="998563"/>
            <a:ext cx="704532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Reuse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existing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gas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boiler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PV</a:t>
            </a:r>
            <a:r>
              <a:rPr dirty="0" sz="2400" spc="-10">
                <a:latin typeface="Arial"/>
                <a:cs typeface="Arial"/>
              </a:rPr>
              <a:t> panels.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Minimise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energy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loss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with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blinds,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carpets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rugs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57200" y="2628011"/>
            <a:ext cx="9302750" cy="3619500"/>
            <a:chOff x="457200" y="2628011"/>
            <a:chExt cx="9302750" cy="3619500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89111" y="2628277"/>
              <a:ext cx="2406484" cy="361912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2628011"/>
              <a:ext cx="1915960" cy="361939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45033" y="2628011"/>
              <a:ext cx="2714550" cy="361939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12532" y="2628341"/>
              <a:ext cx="1915419" cy="3619063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5" name="object 15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8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9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0499" y="412192"/>
            <a:ext cx="858519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PAAD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881795" y="478086"/>
            <a:ext cx="659765" cy="44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639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Architects</a:t>
            </a:r>
            <a:endParaRPr sz="1400">
              <a:latin typeface="Agency FB"/>
              <a:cs typeface="Agency FB"/>
            </a:endParaRPr>
          </a:p>
          <a:p>
            <a:pPr algn="r" marR="5080">
              <a:lnSpc>
                <a:spcPts val="1639"/>
              </a:lnSpc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2696300" y="437121"/>
            <a:ext cx="54844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Arial"/>
                <a:cs typeface="Arial"/>
              </a:rPr>
              <a:t>OTHER</a:t>
            </a:r>
            <a:r>
              <a:rPr dirty="0" sz="2400" spc="-4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SUSTAINABILITY</a:t>
            </a:r>
            <a:r>
              <a:rPr dirty="0" sz="2400" spc="-8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MEASURES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44437" y="1007707"/>
            <a:ext cx="928306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Due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fact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that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minimal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intervention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have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occurred,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Louise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has </a:t>
            </a:r>
            <a:r>
              <a:rPr dirty="0" sz="2400">
                <a:latin typeface="Arial"/>
                <a:cs typeface="Arial"/>
              </a:rPr>
              <a:t>added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quirk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joy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with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what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they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have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done.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57200" y="1994205"/>
            <a:ext cx="9777730" cy="3523615"/>
            <a:chOff x="457200" y="1994205"/>
            <a:chExt cx="9777730" cy="3523615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994205"/>
              <a:ext cx="4716970" cy="352348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0987" y="1994205"/>
              <a:ext cx="2277491" cy="352348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2186" y="1994205"/>
              <a:ext cx="2642612" cy="3523487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8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PAAD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881795" y="478086"/>
            <a:ext cx="659765" cy="44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639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Architects</a:t>
            </a:r>
            <a:endParaRPr sz="1400">
              <a:latin typeface="Agency FB"/>
              <a:cs typeface="Agency FB"/>
            </a:endParaRPr>
          </a:p>
          <a:p>
            <a:pPr algn="r" marR="5080">
              <a:lnSpc>
                <a:spcPts val="1639"/>
              </a:lnSpc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6002" y="2892315"/>
              <a:ext cx="6508797" cy="349923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26002" y="457212"/>
              <a:ext cx="6508800" cy="233099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" y="4908822"/>
              <a:ext cx="3175000" cy="148272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2892315"/>
              <a:ext cx="3175000" cy="148272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305480"/>
              <a:ext cx="3175000" cy="1482725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383299" y="936532"/>
            <a:ext cx="340550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Homestead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Farmhouse,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Bridport.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9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10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0499" y="412192"/>
            <a:ext cx="858519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PAAD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881795" y="478086"/>
            <a:ext cx="659765" cy="44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639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Architects</a:t>
            </a:r>
            <a:endParaRPr sz="1400">
              <a:latin typeface="Agency FB"/>
              <a:cs typeface="Agency FB"/>
            </a:endParaRPr>
          </a:p>
          <a:p>
            <a:pPr algn="r" marR="5080">
              <a:lnSpc>
                <a:spcPts val="1639"/>
              </a:lnSpc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5800" y="457205"/>
              <a:ext cx="4698999" cy="352425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6011" y="1097861"/>
              <a:ext cx="3844779" cy="288358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35800" y="4185267"/>
              <a:ext cx="4047955" cy="2280137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2669300" y="421732"/>
            <a:ext cx="25152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6200" marR="5080" indent="-6413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Church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Road,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Heywood. Passivehaus.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8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0499" y="412192"/>
            <a:ext cx="858519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PAAD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881795" y="478086"/>
            <a:ext cx="659765" cy="44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639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Architects</a:t>
            </a:r>
            <a:endParaRPr sz="1400">
              <a:latin typeface="Agency FB"/>
              <a:cs typeface="Agency FB"/>
            </a:endParaRPr>
          </a:p>
          <a:p>
            <a:pPr algn="r" marR="5080">
              <a:lnSpc>
                <a:spcPts val="1639"/>
              </a:lnSpc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2540"/>
            <a:ext cx="10692130" cy="7557770"/>
            <a:chOff x="0" y="2540"/>
            <a:chExt cx="10692130" cy="755777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40"/>
              <a:ext cx="10692003" cy="755746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89321" y="470014"/>
              <a:ext cx="5045477" cy="309399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3610702"/>
              <a:ext cx="4510798" cy="284060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" y="1026020"/>
              <a:ext cx="4507992" cy="253798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89320" y="3610702"/>
              <a:ext cx="5045479" cy="2840604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2712500" y="419006"/>
            <a:ext cx="24409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Iffley</a:t>
            </a:r>
            <a:r>
              <a:rPr dirty="0" sz="2400" spc="-14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Turn,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Oxford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8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9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20499" y="412192"/>
            <a:ext cx="85851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 b="1">
                <a:latin typeface="Agency FB"/>
                <a:cs typeface="Agency FB"/>
              </a:rPr>
              <a:t>PAAD</a:t>
            </a:r>
            <a:endParaRPr sz="3600">
              <a:latin typeface="Agency FB"/>
              <a:cs typeface="Agency FB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22201" y="3309124"/>
              <a:ext cx="4812598" cy="27314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2201" y="457212"/>
              <a:ext cx="4812599" cy="270948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" y="3320116"/>
              <a:ext cx="4812600" cy="270949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1000607"/>
              <a:ext cx="1525444" cy="216609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44354" y="770216"/>
              <a:ext cx="1525445" cy="239648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856395" y="361608"/>
            <a:ext cx="3527425" cy="584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ts val="2200"/>
              </a:lnSpc>
              <a:spcBef>
                <a:spcPts val="100"/>
              </a:spcBef>
              <a:tabLst>
                <a:tab pos="2675890" algn="l"/>
              </a:tabLst>
            </a:pPr>
            <a:r>
              <a:rPr dirty="0" baseline="3968" sz="2100"/>
              <a:t>Architects</a:t>
            </a:r>
            <a:r>
              <a:rPr dirty="0" baseline="3968" sz="2100" spc="772"/>
              <a:t> </a:t>
            </a:r>
            <a:r>
              <a:rPr dirty="0" sz="2400" b="0">
                <a:latin typeface="Arial"/>
                <a:cs typeface="Arial"/>
              </a:rPr>
              <a:t>33</a:t>
            </a:r>
            <a:r>
              <a:rPr dirty="0" sz="2400" spc="-25" b="0">
                <a:latin typeface="Arial"/>
                <a:cs typeface="Arial"/>
              </a:rPr>
              <a:t> </a:t>
            </a:r>
            <a:r>
              <a:rPr dirty="0" sz="2400" spc="-10" b="0">
                <a:latin typeface="Arial"/>
                <a:cs typeface="Arial"/>
              </a:rPr>
              <a:t>Somerset</a:t>
            </a:r>
            <a:r>
              <a:rPr dirty="0" sz="2400" b="0">
                <a:latin typeface="Arial"/>
                <a:cs typeface="Arial"/>
              </a:rPr>
              <a:t>	</a:t>
            </a:r>
            <a:r>
              <a:rPr dirty="0" sz="2400" spc="-10" b="0">
                <a:latin typeface="Arial"/>
                <a:cs typeface="Arial"/>
              </a:rPr>
              <a:t>Road,</a:t>
            </a:r>
            <a:endParaRPr sz="2400">
              <a:latin typeface="Arial"/>
              <a:cs typeface="Arial"/>
            </a:endParaRPr>
          </a:p>
          <a:p>
            <a:pPr marL="233045">
              <a:lnSpc>
                <a:spcPts val="2200"/>
              </a:lnSpc>
            </a:pPr>
            <a:r>
              <a:rPr dirty="0" sz="1400"/>
              <a:t>Limited</a:t>
            </a:r>
            <a:r>
              <a:rPr dirty="0" sz="1400" spc="515"/>
              <a:t> </a:t>
            </a:r>
            <a:r>
              <a:rPr dirty="0" baseline="-31250" sz="3600" spc="-15" b="0">
                <a:latin typeface="Arial"/>
                <a:cs typeface="Arial"/>
              </a:rPr>
              <a:t>Frome</a:t>
            </a:r>
            <a:endParaRPr baseline="-31250" sz="36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9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10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PAAD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881795" y="478086"/>
            <a:ext cx="659765" cy="44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639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Architects</a:t>
            </a:r>
            <a:endParaRPr sz="1400">
              <a:latin typeface="Agency FB"/>
              <a:cs typeface="Agency FB"/>
            </a:endParaRPr>
          </a:p>
          <a:p>
            <a:pPr algn="r" marR="5080">
              <a:lnSpc>
                <a:spcPts val="1639"/>
              </a:lnSpc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2723300" y="437121"/>
            <a:ext cx="3999229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 i="1">
                <a:latin typeface="Arial"/>
                <a:cs typeface="Arial"/>
              </a:rPr>
              <a:t>ECO</a:t>
            </a:r>
            <a:r>
              <a:rPr dirty="0" sz="2400" spc="-55" b="1" i="1">
                <a:latin typeface="Arial"/>
                <a:cs typeface="Arial"/>
              </a:rPr>
              <a:t> </a:t>
            </a:r>
            <a:r>
              <a:rPr dirty="0" sz="2400" b="1" i="1">
                <a:latin typeface="Arial"/>
                <a:cs typeface="Arial"/>
              </a:rPr>
              <a:t>HOUSING-</a:t>
            </a:r>
            <a:r>
              <a:rPr dirty="0" sz="2400" spc="-50" b="1" i="1">
                <a:latin typeface="Arial"/>
                <a:cs typeface="Arial"/>
              </a:rPr>
              <a:t> </a:t>
            </a:r>
            <a:r>
              <a:rPr dirty="0" sz="2400" spc="-10" b="1" i="1">
                <a:latin typeface="Arial"/>
                <a:cs typeface="Arial"/>
              </a:rPr>
              <a:t>WHAT</a:t>
            </a:r>
            <a:r>
              <a:rPr dirty="0" sz="2400" spc="-45" b="1" i="1">
                <a:latin typeface="Arial"/>
                <a:cs typeface="Arial"/>
              </a:rPr>
              <a:t> </a:t>
            </a:r>
            <a:r>
              <a:rPr dirty="0" sz="2400" b="1" i="1">
                <a:latin typeface="Arial"/>
                <a:cs typeface="Arial"/>
              </a:rPr>
              <a:t>IS</a:t>
            </a:r>
            <a:r>
              <a:rPr dirty="0" sz="2400" spc="-40" b="1" i="1">
                <a:latin typeface="Arial"/>
                <a:cs typeface="Arial"/>
              </a:rPr>
              <a:t> </a:t>
            </a:r>
            <a:r>
              <a:rPr dirty="0" sz="2400" spc="-25" b="1" i="1">
                <a:latin typeface="Arial"/>
                <a:cs typeface="Arial"/>
              </a:rPr>
              <a:t>IT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4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444615" y="952233"/>
            <a:ext cx="9471025" cy="4597400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dirty="0" sz="2400">
                <a:latin typeface="Arial"/>
                <a:cs typeface="Arial"/>
              </a:rPr>
              <a:t>My </a:t>
            </a:r>
            <a:r>
              <a:rPr dirty="0" sz="2400" spc="-10">
                <a:latin typeface="Arial"/>
                <a:cs typeface="Arial"/>
              </a:rPr>
              <a:t>definition: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8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Minimise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harm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 </a:t>
            </a:r>
            <a:r>
              <a:rPr dirty="0" sz="2400" spc="-10">
                <a:latin typeface="Arial"/>
                <a:cs typeface="Arial"/>
              </a:rPr>
              <a:t>planet.</a:t>
            </a:r>
            <a:endParaRPr sz="2400">
              <a:latin typeface="Arial"/>
              <a:cs typeface="Arial"/>
            </a:endParaRPr>
          </a:p>
          <a:p>
            <a:pPr marL="241300" marR="5080" indent="-228600">
              <a:lnSpc>
                <a:spcPct val="125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8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Endeavours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use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less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carbon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sourcing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building</a:t>
            </a:r>
            <a:r>
              <a:rPr dirty="0" sz="2400" spc="-10">
                <a:latin typeface="Arial"/>
                <a:cs typeface="Arial"/>
              </a:rPr>
              <a:t> materials </a:t>
            </a:r>
            <a:r>
              <a:rPr dirty="0" sz="2400">
                <a:latin typeface="Arial"/>
                <a:cs typeface="Arial"/>
              </a:rPr>
              <a:t>for the </a:t>
            </a:r>
            <a:r>
              <a:rPr dirty="0" sz="2400" spc="-10">
                <a:latin typeface="Arial"/>
                <a:cs typeface="Arial"/>
              </a:rPr>
              <a:t>home.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7153909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8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Endeavours to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use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less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carbon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 </a:t>
            </a:r>
            <a:r>
              <a:rPr dirty="0" sz="2400" spc="-10">
                <a:latin typeface="Arial"/>
                <a:cs typeface="Arial"/>
              </a:rPr>
              <a:t>construction</a:t>
            </a:r>
            <a:r>
              <a:rPr dirty="0" sz="2400">
                <a:latin typeface="Arial"/>
                <a:cs typeface="Arial"/>
              </a:rPr>
              <a:t>	of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 </a:t>
            </a:r>
            <a:r>
              <a:rPr dirty="0" sz="2400" spc="-10">
                <a:latin typeface="Arial"/>
                <a:cs typeface="Arial"/>
              </a:rPr>
              <a:t>home.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Endeavours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use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less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carbon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operations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home.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2952115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9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Endeavours to </a:t>
            </a:r>
            <a:r>
              <a:rPr dirty="0" sz="2400" spc="-25">
                <a:latin typeface="Arial"/>
                <a:cs typeface="Arial"/>
              </a:rPr>
              <a:t>use</a:t>
            </a:r>
            <a:r>
              <a:rPr dirty="0" sz="2400">
                <a:latin typeface="Arial"/>
                <a:cs typeface="Arial"/>
              </a:rPr>
              <a:t>	</a:t>
            </a:r>
            <a:r>
              <a:rPr dirty="0" sz="2400" i="1">
                <a:latin typeface="Arial"/>
                <a:cs typeface="Arial"/>
              </a:rPr>
              <a:t>“natural”</a:t>
            </a:r>
            <a:r>
              <a:rPr dirty="0" sz="2400" spc="-15" i="1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materials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where</a:t>
            </a:r>
            <a:r>
              <a:rPr dirty="0" sz="2400" spc="-10">
                <a:latin typeface="Arial"/>
                <a:cs typeface="Arial"/>
              </a:rPr>
              <a:t> possible.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2358390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6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Use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less</a:t>
            </a:r>
            <a:r>
              <a:rPr dirty="0" sz="2400" spc="-10">
                <a:latin typeface="Arial"/>
                <a:cs typeface="Arial"/>
              </a:rPr>
              <a:t> fossil</a:t>
            </a:r>
            <a:r>
              <a:rPr dirty="0" sz="2400">
                <a:latin typeface="Arial"/>
                <a:cs typeface="Arial"/>
              </a:rPr>
              <a:t>	or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no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fossil </a:t>
            </a:r>
            <a:r>
              <a:rPr dirty="0" sz="2400" spc="-10">
                <a:latin typeface="Arial"/>
                <a:cs typeface="Arial"/>
              </a:rPr>
              <a:t>fuels.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6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Minimise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waste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during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construction.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8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result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is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normal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(?)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home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at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end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it.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20499" y="412192"/>
            <a:ext cx="85851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 b="1">
                <a:latin typeface="Agency FB"/>
                <a:cs typeface="Agency FB"/>
              </a:rPr>
              <a:t>PAAD</a:t>
            </a:r>
            <a:endParaRPr sz="3600">
              <a:latin typeface="Agency FB"/>
              <a:cs typeface="Agency FB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881795" y="478086"/>
            <a:ext cx="659765" cy="44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639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Architects</a:t>
            </a:r>
            <a:endParaRPr sz="1400">
              <a:latin typeface="Agency FB"/>
              <a:cs typeface="Agency FB"/>
            </a:endParaRPr>
          </a:p>
          <a:p>
            <a:pPr algn="r" marR="5080">
              <a:lnSpc>
                <a:spcPts val="1639"/>
              </a:lnSpc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3991" y="457212"/>
              <a:ext cx="4510798" cy="311809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8489" y="1018108"/>
              <a:ext cx="2397417" cy="208494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" y="1017993"/>
              <a:ext cx="2764802" cy="208500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59800" y="3744010"/>
              <a:ext cx="3174990" cy="238298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37002" y="3744010"/>
              <a:ext cx="4206214" cy="238298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662100" y="259989"/>
            <a:ext cx="276352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7155" marR="5080" indent="-85090">
              <a:lnSpc>
                <a:spcPct val="100000"/>
              </a:lnSpc>
              <a:spcBef>
                <a:spcPts val="100"/>
              </a:spcBef>
            </a:pPr>
            <a:r>
              <a:rPr dirty="0" sz="2400" spc="-10" b="0">
                <a:latin typeface="Arial"/>
                <a:cs typeface="Arial"/>
              </a:rPr>
              <a:t>Various</a:t>
            </a:r>
            <a:r>
              <a:rPr dirty="0" sz="2400" spc="-80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Low</a:t>
            </a:r>
            <a:r>
              <a:rPr dirty="0" sz="2400" spc="-75" b="0">
                <a:latin typeface="Arial"/>
                <a:cs typeface="Arial"/>
              </a:rPr>
              <a:t> </a:t>
            </a:r>
            <a:r>
              <a:rPr dirty="0" sz="2400" spc="-10" b="0">
                <a:latin typeface="Arial"/>
                <a:cs typeface="Arial"/>
              </a:rPr>
              <a:t>Carbon Homes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6800" y="3743998"/>
            <a:ext cx="1732237" cy="3057485"/>
          </a:xfrm>
          <a:prstGeom prst="rect">
            <a:avLst/>
          </a:prstGeom>
        </p:spPr>
      </p:pic>
      <p:sp>
        <p:nvSpPr>
          <p:cNvPr id="14" name="object 1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5" name="object 15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10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11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0499" y="412192"/>
            <a:ext cx="858519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PAAD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881795" y="478086"/>
            <a:ext cx="659765" cy="44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639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Architects</a:t>
            </a:r>
            <a:endParaRPr sz="1400">
              <a:latin typeface="Agency FB"/>
              <a:cs typeface="Agency FB"/>
            </a:endParaRPr>
          </a:p>
          <a:p>
            <a:pPr algn="r" marR="5080">
              <a:lnSpc>
                <a:spcPts val="1639"/>
              </a:lnSpc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2676499" y="437121"/>
            <a:ext cx="53435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 i="1">
                <a:latin typeface="Arial"/>
                <a:cs typeface="Arial"/>
              </a:rPr>
              <a:t>ECO</a:t>
            </a:r>
            <a:r>
              <a:rPr dirty="0" sz="2400" spc="-10" b="1" i="1">
                <a:latin typeface="Arial"/>
                <a:cs typeface="Arial"/>
              </a:rPr>
              <a:t> </a:t>
            </a:r>
            <a:r>
              <a:rPr dirty="0" sz="2400" b="1" i="1">
                <a:latin typeface="Arial"/>
                <a:cs typeface="Arial"/>
              </a:rPr>
              <a:t>HOUSING-</a:t>
            </a:r>
            <a:r>
              <a:rPr dirty="0" sz="2400" spc="-15" b="1" i="1">
                <a:latin typeface="Arial"/>
                <a:cs typeface="Arial"/>
              </a:rPr>
              <a:t> </a:t>
            </a:r>
            <a:r>
              <a:rPr dirty="0" sz="2400" b="1" i="1">
                <a:latin typeface="Arial"/>
                <a:cs typeface="Arial"/>
              </a:rPr>
              <a:t>TYPES</a:t>
            </a:r>
            <a:r>
              <a:rPr dirty="0" sz="2400" spc="-10" b="1" i="1">
                <a:latin typeface="Arial"/>
                <a:cs typeface="Arial"/>
              </a:rPr>
              <a:t> </a:t>
            </a:r>
            <a:r>
              <a:rPr dirty="0" sz="2400" b="1" i="1">
                <a:latin typeface="Arial"/>
                <a:cs typeface="Arial"/>
              </a:rPr>
              <a:t>OF</a:t>
            </a:r>
            <a:r>
              <a:rPr dirty="0" sz="2400" spc="-5" b="1" i="1">
                <a:latin typeface="Arial"/>
                <a:cs typeface="Arial"/>
              </a:rPr>
              <a:t> </a:t>
            </a:r>
            <a:r>
              <a:rPr dirty="0" sz="2400" spc="-10" b="1" i="1">
                <a:latin typeface="Arial"/>
                <a:cs typeface="Arial"/>
              </a:rPr>
              <a:t>HOUSES.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4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444449" y="1070495"/>
            <a:ext cx="47625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NEW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BUILD.-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Nigel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&amp;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Lucy’s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home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44449" y="2533535"/>
            <a:ext cx="7855584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00350" algn="l"/>
              </a:tabLst>
            </a:pPr>
            <a:r>
              <a:rPr dirty="0" sz="2400" spc="-10">
                <a:latin typeface="Arial"/>
                <a:cs typeface="Arial"/>
              </a:rPr>
              <a:t>REFURBISHMENT</a:t>
            </a:r>
            <a:r>
              <a:rPr dirty="0" sz="2400">
                <a:latin typeface="Arial"/>
                <a:cs typeface="Arial"/>
              </a:rPr>
              <a:t>	&amp;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EXTENSION-</a:t>
            </a:r>
            <a:r>
              <a:rPr dirty="0" sz="2400" spc="-40">
                <a:latin typeface="Arial"/>
                <a:cs typeface="Arial"/>
              </a:rPr>
              <a:t>Terry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&amp;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Paula’s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home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44449" y="4362335"/>
            <a:ext cx="93814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Arial"/>
                <a:cs typeface="Arial"/>
              </a:rPr>
              <a:t>RE-</a:t>
            </a:r>
            <a:r>
              <a:rPr dirty="0" sz="2400">
                <a:latin typeface="Arial"/>
                <a:cs typeface="Arial"/>
              </a:rPr>
              <a:t>PURPOSING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OTHER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BUILDING</a:t>
            </a:r>
            <a:r>
              <a:rPr dirty="0" sz="2400" spc="-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TYPES.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Louise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&amp;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Gabe’s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home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20499" y="412192"/>
            <a:ext cx="85851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 b="1">
                <a:latin typeface="Agency FB"/>
                <a:cs typeface="Agency FB"/>
              </a:rPr>
              <a:t>PAAD</a:t>
            </a:r>
            <a:endParaRPr sz="3600">
              <a:latin typeface="Agency FB"/>
              <a:cs typeface="Agency FB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81795" y="361608"/>
            <a:ext cx="727011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968" sz="2100"/>
              <a:t>Architects</a:t>
            </a:r>
            <a:r>
              <a:rPr dirty="0" baseline="3968" sz="2100" spc="787"/>
              <a:t> </a:t>
            </a:r>
            <a:r>
              <a:rPr dirty="0" sz="2400" i="1">
                <a:latin typeface="Arial"/>
                <a:cs typeface="Arial"/>
              </a:rPr>
              <a:t>Nigel</a:t>
            </a:r>
            <a:r>
              <a:rPr dirty="0" sz="2400" spc="-25" i="1">
                <a:latin typeface="Arial"/>
                <a:cs typeface="Arial"/>
              </a:rPr>
              <a:t> </a:t>
            </a:r>
            <a:r>
              <a:rPr dirty="0" sz="2400" i="1">
                <a:latin typeface="Arial"/>
                <a:cs typeface="Arial"/>
              </a:rPr>
              <a:t>&amp;</a:t>
            </a:r>
            <a:r>
              <a:rPr dirty="0" sz="2400" spc="-20" i="1">
                <a:latin typeface="Arial"/>
                <a:cs typeface="Arial"/>
              </a:rPr>
              <a:t> </a:t>
            </a:r>
            <a:r>
              <a:rPr dirty="0" sz="2400" i="1">
                <a:latin typeface="Arial"/>
                <a:cs typeface="Arial"/>
              </a:rPr>
              <a:t>Lucy’s</a:t>
            </a:r>
            <a:r>
              <a:rPr dirty="0" sz="2400" spc="-20" i="1">
                <a:latin typeface="Arial"/>
                <a:cs typeface="Arial"/>
              </a:rPr>
              <a:t> </a:t>
            </a:r>
            <a:r>
              <a:rPr dirty="0" sz="2400" spc="-10" i="1">
                <a:latin typeface="Arial"/>
                <a:cs typeface="Arial"/>
              </a:rPr>
              <a:t>Home-</a:t>
            </a:r>
            <a:r>
              <a:rPr dirty="0" sz="2400" i="1">
                <a:latin typeface="Arial"/>
                <a:cs typeface="Arial"/>
              </a:rPr>
              <a:t>Old</a:t>
            </a:r>
            <a:r>
              <a:rPr dirty="0" sz="2400" spc="-20" i="1">
                <a:latin typeface="Arial"/>
                <a:cs typeface="Arial"/>
              </a:rPr>
              <a:t> </a:t>
            </a:r>
            <a:r>
              <a:rPr dirty="0" sz="2400" i="1">
                <a:latin typeface="Arial"/>
                <a:cs typeface="Arial"/>
              </a:rPr>
              <a:t>Lemonade</a:t>
            </a:r>
            <a:r>
              <a:rPr dirty="0" sz="2400" spc="-15" i="1">
                <a:latin typeface="Arial"/>
                <a:cs typeface="Arial"/>
              </a:rPr>
              <a:t> </a:t>
            </a:r>
            <a:r>
              <a:rPr dirty="0" sz="2400" spc="-10" i="1">
                <a:latin typeface="Arial"/>
                <a:cs typeface="Arial"/>
              </a:rPr>
              <a:t>Factory,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06299" y="727368"/>
            <a:ext cx="8665210" cy="2161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83385">
              <a:lnSpc>
                <a:spcPts val="2650"/>
              </a:lnSpc>
              <a:spcBef>
                <a:spcPts val="100"/>
              </a:spcBef>
            </a:pPr>
            <a:r>
              <a:rPr dirty="0" baseline="53571" sz="2100" b="1">
                <a:latin typeface="Agency FB"/>
                <a:cs typeface="Agency FB"/>
              </a:rPr>
              <a:t>Limited</a:t>
            </a:r>
            <a:r>
              <a:rPr dirty="0" baseline="53571" sz="2100" spc="787" b="1">
                <a:latin typeface="Agency FB"/>
                <a:cs typeface="Agency FB"/>
              </a:rPr>
              <a:t> </a:t>
            </a:r>
            <a:r>
              <a:rPr dirty="0" sz="2400" b="1" i="1">
                <a:latin typeface="Arial"/>
                <a:cs typeface="Arial"/>
              </a:rPr>
              <a:t>Zero</a:t>
            </a:r>
            <a:r>
              <a:rPr dirty="0" sz="2400" spc="-15" b="1" i="1">
                <a:latin typeface="Arial"/>
                <a:cs typeface="Arial"/>
              </a:rPr>
              <a:t> </a:t>
            </a:r>
            <a:r>
              <a:rPr dirty="0" sz="2400" b="1" i="1">
                <a:latin typeface="Arial"/>
                <a:cs typeface="Arial"/>
              </a:rPr>
              <a:t>Carbon</a:t>
            </a:r>
            <a:r>
              <a:rPr dirty="0" sz="2400" spc="-20" b="1" i="1">
                <a:latin typeface="Arial"/>
                <a:cs typeface="Arial"/>
              </a:rPr>
              <a:t> </a:t>
            </a:r>
            <a:r>
              <a:rPr dirty="0" sz="2400" b="1" i="1">
                <a:latin typeface="Arial"/>
                <a:cs typeface="Arial"/>
              </a:rPr>
              <a:t>New</a:t>
            </a:r>
            <a:r>
              <a:rPr dirty="0" sz="2400" spc="-20" b="1" i="1">
                <a:latin typeface="Arial"/>
                <a:cs typeface="Arial"/>
              </a:rPr>
              <a:t> Build</a:t>
            </a:r>
            <a:endParaRPr sz="2400">
              <a:latin typeface="Arial"/>
              <a:cs typeface="Arial"/>
            </a:endParaRPr>
          </a:p>
          <a:p>
            <a:pPr marL="50800">
              <a:lnSpc>
                <a:spcPts val="265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6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Bought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plot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at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auction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</a:t>
            </a:r>
            <a:r>
              <a:rPr dirty="0" sz="2400" spc="-10">
                <a:latin typeface="Arial"/>
                <a:cs typeface="Arial"/>
              </a:rPr>
              <a:t> 2011.</a:t>
            </a:r>
            <a:endParaRPr sz="24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tabLst>
                <a:tab pos="7766684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Achieved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planning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permission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for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zero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carbon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family</a:t>
            </a:r>
            <a:r>
              <a:rPr dirty="0" sz="2400">
                <a:latin typeface="Arial"/>
                <a:cs typeface="Arial"/>
              </a:rPr>
              <a:t>	</a:t>
            </a:r>
            <a:r>
              <a:rPr dirty="0" sz="2400" spc="-10">
                <a:latin typeface="Arial"/>
                <a:cs typeface="Arial"/>
              </a:rPr>
              <a:t>home.</a:t>
            </a:r>
            <a:endParaRPr sz="24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tabLst>
                <a:tab pos="4344670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Code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for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Sustainable </a:t>
            </a:r>
            <a:r>
              <a:rPr dirty="0" sz="2400" spc="-10">
                <a:latin typeface="Arial"/>
                <a:cs typeface="Arial"/>
              </a:rPr>
              <a:t>Homes</a:t>
            </a:r>
            <a:r>
              <a:rPr dirty="0" sz="2400">
                <a:latin typeface="Arial"/>
                <a:cs typeface="Arial"/>
              </a:rPr>
              <a:t>	Level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 spc="-50">
                <a:latin typeface="Arial"/>
                <a:cs typeface="Arial"/>
              </a:rPr>
              <a:t>6</a:t>
            </a:r>
            <a:endParaRPr sz="24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6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Self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build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projected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managed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it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himself.</a:t>
            </a:r>
            <a:endParaRPr sz="24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tabLst>
                <a:tab pos="2158365" algn="l"/>
                <a:tab pos="6335395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9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Construction</a:t>
            </a:r>
            <a:r>
              <a:rPr dirty="0" sz="2400">
                <a:latin typeface="Arial"/>
                <a:cs typeface="Arial"/>
              </a:rPr>
              <a:t>	Cost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£2,000m</a:t>
            </a:r>
            <a:r>
              <a:rPr dirty="0" baseline="31746" sz="2100">
                <a:latin typeface="Arial"/>
                <a:cs typeface="Arial"/>
              </a:rPr>
              <a:t>2</a:t>
            </a:r>
            <a:r>
              <a:rPr dirty="0" sz="2400">
                <a:latin typeface="Arial"/>
                <a:cs typeface="Arial"/>
              </a:rPr>
              <a:t>.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30">
                <a:latin typeface="Arial"/>
                <a:cs typeface="Arial"/>
              </a:rPr>
              <a:t>Todays</a:t>
            </a:r>
            <a:r>
              <a:rPr dirty="0" sz="2400" spc="-5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Rates</a:t>
            </a:r>
            <a:r>
              <a:rPr dirty="0" sz="2400">
                <a:latin typeface="Arial"/>
                <a:cs typeface="Arial"/>
              </a:rPr>
              <a:t>	</a:t>
            </a:r>
            <a:r>
              <a:rPr dirty="0" sz="2400" spc="-10">
                <a:latin typeface="Arial"/>
                <a:cs typeface="Arial"/>
              </a:rPr>
              <a:t>£4,000m</a:t>
            </a:r>
            <a:r>
              <a:rPr dirty="0" baseline="31746" sz="2100" spc="-15">
                <a:latin typeface="Arial"/>
                <a:cs typeface="Arial"/>
              </a:rPr>
              <a:t>2</a:t>
            </a:r>
            <a:endParaRPr baseline="31746" sz="21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57250" y="3573004"/>
            <a:ext cx="9777730" cy="2925445"/>
            <a:chOff x="457250" y="3573004"/>
            <a:chExt cx="9777730" cy="2925445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50" y="3573004"/>
              <a:ext cx="4812549" cy="29250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2277" y="3573004"/>
              <a:ext cx="4812521" cy="2924999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0499" y="412192"/>
            <a:ext cx="858519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PAAD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881795" y="478086"/>
            <a:ext cx="659765" cy="44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639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Architects</a:t>
            </a:r>
            <a:endParaRPr sz="1400">
              <a:latin typeface="Agency FB"/>
              <a:cs typeface="Agency FB"/>
            </a:endParaRPr>
          </a:p>
          <a:p>
            <a:pPr algn="r" marR="5080">
              <a:lnSpc>
                <a:spcPts val="1639"/>
              </a:lnSpc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444500" y="1227767"/>
            <a:ext cx="9778365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5755" algn="l"/>
                <a:tab pos="981075" algn="l"/>
                <a:tab pos="7486015" algn="l"/>
              </a:tabLst>
            </a:pPr>
            <a:r>
              <a:rPr dirty="0" sz="2400" spc="-50">
                <a:latin typeface="Arial"/>
                <a:cs typeface="Arial"/>
              </a:rPr>
              <a:t>•</a:t>
            </a:r>
            <a:r>
              <a:rPr dirty="0" sz="2400">
                <a:latin typeface="Arial"/>
                <a:cs typeface="Arial"/>
              </a:rPr>
              <a:t>	</a:t>
            </a:r>
            <a:r>
              <a:rPr dirty="0" sz="2400" spc="-25">
                <a:latin typeface="Arial"/>
                <a:cs typeface="Arial"/>
              </a:rPr>
              <a:t>SIP</a:t>
            </a:r>
            <a:r>
              <a:rPr dirty="0" sz="2400">
                <a:latin typeface="Arial"/>
                <a:cs typeface="Arial"/>
              </a:rPr>
              <a:t>	(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structurally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Integrated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panels)-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high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insulation</a:t>
            </a:r>
            <a:r>
              <a:rPr dirty="0" sz="2400">
                <a:latin typeface="Arial"/>
                <a:cs typeface="Arial"/>
              </a:rPr>
              <a:t>	</a:t>
            </a:r>
            <a:r>
              <a:rPr dirty="0" sz="2400" spc="-10">
                <a:latin typeface="Arial"/>
                <a:cs typeface="Arial"/>
              </a:rPr>
              <a:t>levels.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Timber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Frame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Roof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4526915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Ground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floor-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Concrete</a:t>
            </a:r>
            <a:r>
              <a:rPr dirty="0" sz="2400" spc="-10">
                <a:latin typeface="Arial"/>
                <a:cs typeface="Arial"/>
              </a:rPr>
              <a:t> beams</a:t>
            </a:r>
            <a:r>
              <a:rPr dirty="0" sz="2400">
                <a:latin typeface="Arial"/>
                <a:cs typeface="Arial"/>
              </a:rPr>
              <a:t>	with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insulated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blocks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&amp;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screed.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9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First Floor- </a:t>
            </a:r>
            <a:r>
              <a:rPr dirty="0" sz="2400" spc="-10">
                <a:latin typeface="Arial"/>
                <a:cs typeface="Arial"/>
              </a:rPr>
              <a:t>Posijoists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481704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Windows-Triple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glazed</a:t>
            </a:r>
            <a:r>
              <a:rPr dirty="0" sz="2400">
                <a:latin typeface="Arial"/>
                <a:cs typeface="Arial"/>
              </a:rPr>
              <a:t>	composite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(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wood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inside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&amp;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aluminium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outside).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57200" y="3321967"/>
            <a:ext cx="9227185" cy="3150870"/>
            <a:chOff x="457200" y="3321967"/>
            <a:chExt cx="9227185" cy="3150870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3353613"/>
              <a:ext cx="2286000" cy="308319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5853" y="3321967"/>
              <a:ext cx="2350146" cy="314648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08000" y="3353610"/>
              <a:ext cx="4176000" cy="311911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2687299" y="437121"/>
            <a:ext cx="24803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Arial"/>
                <a:cs typeface="Arial"/>
              </a:rPr>
              <a:t>CONSTRUCTION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8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0499" y="412192"/>
            <a:ext cx="858519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PAAD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881795" y="478086"/>
            <a:ext cx="659765" cy="44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639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Architects</a:t>
            </a:r>
            <a:endParaRPr sz="1400">
              <a:latin typeface="Agency FB"/>
              <a:cs typeface="Agency FB"/>
            </a:endParaRPr>
          </a:p>
          <a:p>
            <a:pPr algn="r" marR="5080">
              <a:lnSpc>
                <a:spcPts val="1639"/>
              </a:lnSpc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2660299" y="437121"/>
            <a:ext cx="13131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Arial"/>
                <a:cs typeface="Arial"/>
              </a:rPr>
              <a:t>ENERGY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44403" y="1007707"/>
            <a:ext cx="9537065" cy="2219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54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Minimise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heating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with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high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insulation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values,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6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Minimise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heat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loss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with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high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air</a:t>
            </a:r>
            <a:r>
              <a:rPr dirty="0" sz="2400" spc="-10">
                <a:latin typeface="Arial"/>
                <a:cs typeface="Arial"/>
              </a:rPr>
              <a:t> tightness.</a:t>
            </a:r>
            <a:endParaRPr sz="240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8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Minimise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heat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loss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for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ventilation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with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MVHR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(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mechanical </a:t>
            </a:r>
            <a:r>
              <a:rPr dirty="0" sz="2400" spc="-10">
                <a:latin typeface="Arial"/>
                <a:cs typeface="Arial"/>
              </a:rPr>
              <a:t>ventilation </a:t>
            </a:r>
            <a:r>
              <a:rPr dirty="0" sz="2400">
                <a:latin typeface="Arial"/>
                <a:cs typeface="Arial"/>
              </a:rPr>
              <a:t>heat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recovery).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217295" algn="l"/>
                <a:tab pos="2658745" algn="l"/>
                <a:tab pos="3658235" algn="l"/>
                <a:tab pos="5622290" algn="l"/>
                <a:tab pos="7536815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9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Offset</a:t>
            </a:r>
            <a:r>
              <a:rPr dirty="0" sz="2400">
                <a:latin typeface="Arial"/>
                <a:cs typeface="Arial"/>
              </a:rPr>
              <a:t>	fossil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fuel</a:t>
            </a:r>
            <a:r>
              <a:rPr dirty="0" sz="2400">
                <a:latin typeface="Arial"/>
                <a:cs typeface="Arial"/>
              </a:rPr>
              <a:t>	</a:t>
            </a:r>
            <a:r>
              <a:rPr dirty="0" sz="2400" spc="-10">
                <a:latin typeface="Arial"/>
                <a:cs typeface="Arial"/>
              </a:rPr>
              <a:t>usage</a:t>
            </a:r>
            <a:r>
              <a:rPr dirty="0" sz="2400">
                <a:latin typeface="Arial"/>
                <a:cs typeface="Arial"/>
              </a:rPr>
              <a:t>	with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9.75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KW</a:t>
            </a:r>
            <a:r>
              <a:rPr dirty="0" sz="2400">
                <a:latin typeface="Arial"/>
                <a:cs typeface="Arial"/>
              </a:rPr>
              <a:t>	Photo </a:t>
            </a:r>
            <a:r>
              <a:rPr dirty="0" sz="2400" spc="-10">
                <a:latin typeface="Arial"/>
                <a:cs typeface="Arial"/>
              </a:rPr>
              <a:t>voltaic</a:t>
            </a:r>
            <a:r>
              <a:rPr dirty="0" sz="2400">
                <a:latin typeface="Arial"/>
                <a:cs typeface="Arial"/>
              </a:rPr>
              <a:t>	solar</a:t>
            </a:r>
            <a:r>
              <a:rPr dirty="0" sz="2400" spc="-10">
                <a:latin typeface="Arial"/>
                <a:cs typeface="Arial"/>
              </a:rPr>
              <a:t> panels.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037080" algn="l"/>
                <a:tab pos="3459479" algn="l"/>
                <a:tab pos="4170679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9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Supplement</a:t>
            </a:r>
            <a:r>
              <a:rPr dirty="0" sz="2400">
                <a:latin typeface="Arial"/>
                <a:cs typeface="Arial"/>
              </a:rPr>
              <a:t>	hot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water</a:t>
            </a:r>
            <a:r>
              <a:rPr dirty="0" sz="2400">
                <a:latin typeface="Arial"/>
                <a:cs typeface="Arial"/>
              </a:rPr>
              <a:t>	</a:t>
            </a:r>
            <a:r>
              <a:rPr dirty="0" sz="2400" spc="-20">
                <a:latin typeface="Arial"/>
                <a:cs typeface="Arial"/>
              </a:rPr>
              <a:t>with</a:t>
            </a:r>
            <a:r>
              <a:rPr dirty="0" sz="2400">
                <a:latin typeface="Arial"/>
                <a:cs typeface="Arial"/>
              </a:rPr>
              <a:t>	gas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boiler.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57200" y="3398205"/>
            <a:ext cx="9164320" cy="2590800"/>
            <a:chOff x="457200" y="3398205"/>
            <a:chExt cx="9164320" cy="2590800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3398205"/>
              <a:ext cx="3454399" cy="259079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46020" y="3398205"/>
              <a:ext cx="3468674" cy="259079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86000" y="3398205"/>
              <a:ext cx="1935103" cy="2590799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8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PAAD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881795" y="478086"/>
            <a:ext cx="659765" cy="44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639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Architects</a:t>
            </a:r>
            <a:endParaRPr sz="1400">
              <a:latin typeface="Agency FB"/>
              <a:cs typeface="Agency FB"/>
            </a:endParaRPr>
          </a:p>
          <a:p>
            <a:pPr algn="r" marR="5080">
              <a:lnSpc>
                <a:spcPts val="1639"/>
              </a:lnSpc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2696300" y="437121"/>
            <a:ext cx="54844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Arial"/>
                <a:cs typeface="Arial"/>
              </a:rPr>
              <a:t>OTHER</a:t>
            </a:r>
            <a:r>
              <a:rPr dirty="0" sz="2400" spc="-4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SUSTAINABILITY</a:t>
            </a:r>
            <a:r>
              <a:rPr dirty="0" sz="2400" spc="-8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MEASURES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44437" y="980579"/>
            <a:ext cx="9063990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Grey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water</a:t>
            </a:r>
            <a:r>
              <a:rPr dirty="0" sz="2400" spc="-10">
                <a:latin typeface="Arial"/>
                <a:cs typeface="Arial"/>
              </a:rPr>
              <a:t> recycling.</a:t>
            </a:r>
            <a:endParaRPr sz="240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tabLst>
                <a:tab pos="6881495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Sedum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roof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enhance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biodiversity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10">
                <a:latin typeface="Arial"/>
                <a:cs typeface="Arial"/>
              </a:rPr>
              <a:t> attenuate</a:t>
            </a:r>
            <a:r>
              <a:rPr dirty="0" sz="2400">
                <a:latin typeface="Arial"/>
                <a:cs typeface="Arial"/>
              </a:rPr>
              <a:t>	storm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water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dis- </a:t>
            </a:r>
            <a:r>
              <a:rPr dirty="0" sz="2400" spc="-10">
                <a:latin typeface="Arial"/>
                <a:cs typeface="Arial"/>
              </a:rPr>
              <a:t>charge.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9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Oak </a:t>
            </a:r>
            <a:r>
              <a:rPr dirty="0" sz="2400" spc="-10">
                <a:latin typeface="Arial"/>
                <a:cs typeface="Arial"/>
              </a:rPr>
              <a:t>cladding.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Reuse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existing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retaining</a:t>
            </a:r>
            <a:r>
              <a:rPr dirty="0" sz="2400" spc="-10">
                <a:latin typeface="Arial"/>
                <a:cs typeface="Arial"/>
              </a:rPr>
              <a:t> wall.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57200" y="3029204"/>
            <a:ext cx="10071100" cy="2624455"/>
            <a:chOff x="457200" y="3029204"/>
            <a:chExt cx="10071100" cy="2624455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3029216"/>
              <a:ext cx="3499104" cy="262431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85999" y="3029216"/>
              <a:ext cx="2744999" cy="262431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29000" y="3029204"/>
              <a:ext cx="3499104" cy="2624328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8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20499" y="412192"/>
            <a:ext cx="85851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 b="1">
                <a:latin typeface="Agency FB"/>
                <a:cs typeface="Agency FB"/>
              </a:rPr>
              <a:t>PAAD</a:t>
            </a:r>
            <a:endParaRPr sz="3600">
              <a:latin typeface="Agency FB"/>
              <a:cs typeface="Agency FB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81795" y="361608"/>
            <a:ext cx="752475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84090" algn="l"/>
              </a:tabLst>
            </a:pPr>
            <a:r>
              <a:rPr dirty="0" baseline="3968" sz="2100"/>
              <a:t>Architects</a:t>
            </a:r>
            <a:r>
              <a:rPr dirty="0" baseline="3968" sz="2100" spc="735"/>
              <a:t> </a:t>
            </a:r>
            <a:r>
              <a:rPr dirty="0" sz="2400" i="1">
                <a:latin typeface="Arial"/>
                <a:cs typeface="Arial"/>
              </a:rPr>
              <a:t>Terry</a:t>
            </a:r>
            <a:r>
              <a:rPr dirty="0" sz="2400" spc="-45" i="1">
                <a:latin typeface="Arial"/>
                <a:cs typeface="Arial"/>
              </a:rPr>
              <a:t> </a:t>
            </a:r>
            <a:r>
              <a:rPr dirty="0" sz="2400" i="1">
                <a:latin typeface="Arial"/>
                <a:cs typeface="Arial"/>
              </a:rPr>
              <a:t>&amp;</a:t>
            </a:r>
            <a:r>
              <a:rPr dirty="0" sz="2400" spc="-45" i="1">
                <a:latin typeface="Arial"/>
                <a:cs typeface="Arial"/>
              </a:rPr>
              <a:t> </a:t>
            </a:r>
            <a:r>
              <a:rPr dirty="0" sz="2400" i="1">
                <a:latin typeface="Arial"/>
                <a:cs typeface="Arial"/>
              </a:rPr>
              <a:t>Paula’s</a:t>
            </a:r>
            <a:r>
              <a:rPr dirty="0" sz="2400" spc="-45" i="1">
                <a:latin typeface="Arial"/>
                <a:cs typeface="Arial"/>
              </a:rPr>
              <a:t> </a:t>
            </a:r>
            <a:r>
              <a:rPr dirty="0" sz="2400" i="1">
                <a:latin typeface="Arial"/>
                <a:cs typeface="Arial"/>
              </a:rPr>
              <a:t>Home.</a:t>
            </a:r>
            <a:r>
              <a:rPr dirty="0" sz="2400" spc="-45" i="1">
                <a:latin typeface="Arial"/>
                <a:cs typeface="Arial"/>
              </a:rPr>
              <a:t> </a:t>
            </a:r>
            <a:r>
              <a:rPr dirty="0" sz="2400" spc="-25" i="1">
                <a:latin typeface="Arial"/>
                <a:cs typeface="Arial"/>
              </a:rPr>
              <a:t>26C</a:t>
            </a:r>
            <a:r>
              <a:rPr dirty="0" sz="2400" i="1">
                <a:latin typeface="Arial"/>
                <a:cs typeface="Arial"/>
              </a:rPr>
              <a:t>	Milk Street, </a:t>
            </a:r>
            <a:r>
              <a:rPr dirty="0" sz="2400" spc="-10" i="1">
                <a:latin typeface="Arial"/>
                <a:cs typeface="Arial"/>
              </a:rPr>
              <a:t>Frome.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06299" y="560946"/>
            <a:ext cx="9290685" cy="3650615"/>
          </a:xfrm>
          <a:prstGeom prst="rect">
            <a:avLst/>
          </a:prstGeom>
        </p:spPr>
        <p:txBody>
          <a:bodyPr wrap="square" lIns="0" tIns="179070" rIns="0" bIns="0" rtlCol="0" vert="horz">
            <a:spAutoFit/>
          </a:bodyPr>
          <a:lstStyle/>
          <a:p>
            <a:pPr marL="1683385">
              <a:lnSpc>
                <a:spcPct val="100000"/>
              </a:lnSpc>
              <a:spcBef>
                <a:spcPts val="1410"/>
              </a:spcBef>
            </a:pPr>
            <a:r>
              <a:rPr dirty="0" baseline="53571" sz="2100" b="1">
                <a:latin typeface="Agency FB"/>
                <a:cs typeface="Agency FB"/>
              </a:rPr>
              <a:t>Limited</a:t>
            </a:r>
            <a:r>
              <a:rPr dirty="0" baseline="53571" sz="2100" spc="757" b="1">
                <a:latin typeface="Agency FB"/>
                <a:cs typeface="Agency FB"/>
              </a:rPr>
              <a:t> </a:t>
            </a:r>
            <a:r>
              <a:rPr dirty="0" sz="2400" b="1" i="1">
                <a:latin typeface="Arial"/>
                <a:cs typeface="Arial"/>
              </a:rPr>
              <a:t>Eco-Refurb</a:t>
            </a:r>
            <a:r>
              <a:rPr dirty="0" sz="2400" spc="-30" b="1" i="1">
                <a:latin typeface="Arial"/>
                <a:cs typeface="Arial"/>
              </a:rPr>
              <a:t> </a:t>
            </a:r>
            <a:r>
              <a:rPr dirty="0" sz="2400" b="1" i="1">
                <a:latin typeface="Arial"/>
                <a:cs typeface="Arial"/>
              </a:rPr>
              <a:t>of</a:t>
            </a:r>
            <a:r>
              <a:rPr dirty="0" sz="2400" spc="-30" b="1" i="1">
                <a:latin typeface="Arial"/>
                <a:cs typeface="Arial"/>
              </a:rPr>
              <a:t> </a:t>
            </a:r>
            <a:r>
              <a:rPr dirty="0" sz="2400" b="1" i="1">
                <a:latin typeface="Arial"/>
                <a:cs typeface="Arial"/>
              </a:rPr>
              <a:t>a</a:t>
            </a:r>
            <a:r>
              <a:rPr dirty="0" sz="2400" spc="-35" b="1" i="1">
                <a:latin typeface="Arial"/>
                <a:cs typeface="Arial"/>
              </a:rPr>
              <a:t> </a:t>
            </a:r>
            <a:r>
              <a:rPr dirty="0" sz="2400" b="1" i="1">
                <a:latin typeface="Arial"/>
                <a:cs typeface="Arial"/>
              </a:rPr>
              <a:t>Victorian</a:t>
            </a:r>
            <a:r>
              <a:rPr dirty="0" sz="2400" spc="-30" b="1" i="1">
                <a:latin typeface="Arial"/>
                <a:cs typeface="Arial"/>
              </a:rPr>
              <a:t> </a:t>
            </a:r>
            <a:r>
              <a:rPr dirty="0" sz="2400" b="1" i="1">
                <a:latin typeface="Arial"/>
                <a:cs typeface="Arial"/>
              </a:rPr>
              <a:t>End</a:t>
            </a:r>
            <a:r>
              <a:rPr dirty="0" sz="2400" spc="-25" b="1" i="1">
                <a:latin typeface="Arial"/>
                <a:cs typeface="Arial"/>
              </a:rPr>
              <a:t> </a:t>
            </a:r>
            <a:r>
              <a:rPr dirty="0" sz="2400" b="1" i="1">
                <a:latin typeface="Arial"/>
                <a:cs typeface="Arial"/>
              </a:rPr>
              <a:t>of</a:t>
            </a:r>
            <a:r>
              <a:rPr dirty="0" sz="2400" spc="-30" b="1" i="1">
                <a:latin typeface="Arial"/>
                <a:cs typeface="Arial"/>
              </a:rPr>
              <a:t> </a:t>
            </a:r>
            <a:r>
              <a:rPr dirty="0" sz="2400" b="1" i="1">
                <a:latin typeface="Arial"/>
                <a:cs typeface="Arial"/>
              </a:rPr>
              <a:t>Terrace</a:t>
            </a:r>
            <a:r>
              <a:rPr dirty="0" sz="2400" spc="-35" b="1" i="1">
                <a:latin typeface="Arial"/>
                <a:cs typeface="Arial"/>
              </a:rPr>
              <a:t> </a:t>
            </a:r>
            <a:r>
              <a:rPr dirty="0" sz="2400" spc="-10" b="1" i="1">
                <a:latin typeface="Arial"/>
                <a:cs typeface="Arial"/>
              </a:rPr>
              <a:t>House</a:t>
            </a:r>
            <a:endParaRPr sz="2400">
              <a:latin typeface="Arial"/>
              <a:cs typeface="Arial"/>
            </a:endParaRPr>
          </a:p>
          <a:p>
            <a:pPr marL="279400" marR="770890" indent="-228600">
              <a:lnSpc>
                <a:spcPct val="100000"/>
              </a:lnSpc>
              <a:spcBef>
                <a:spcPts val="1310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Utilised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inheritance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modernise,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remodel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extend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our </a:t>
            </a:r>
            <a:r>
              <a:rPr dirty="0" sz="2400">
                <a:latin typeface="Arial"/>
                <a:cs typeface="Arial"/>
              </a:rPr>
              <a:t>conservation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area</a:t>
            </a:r>
            <a:r>
              <a:rPr dirty="0" sz="2400" spc="-10">
                <a:latin typeface="Arial"/>
                <a:cs typeface="Arial"/>
              </a:rPr>
              <a:t> home.</a:t>
            </a:r>
            <a:endParaRPr sz="24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tabLst>
                <a:tab pos="2345690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9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Political/moral</a:t>
            </a:r>
            <a:r>
              <a:rPr dirty="0" sz="2400">
                <a:latin typeface="Arial"/>
                <a:cs typeface="Arial"/>
              </a:rPr>
              <a:t>	choice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come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gas,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so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not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using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fossil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fuels.</a:t>
            </a:r>
            <a:endParaRPr sz="24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8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“Common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Sense” eco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refurbishment.</a:t>
            </a:r>
            <a:endParaRPr sz="24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tabLst>
                <a:tab pos="1735455" algn="l"/>
                <a:tab pos="6241415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9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Designed</a:t>
            </a:r>
            <a:r>
              <a:rPr dirty="0" sz="2400">
                <a:latin typeface="Arial"/>
                <a:cs typeface="Arial"/>
              </a:rPr>
              <a:t>	to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meet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our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needs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now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also</a:t>
            </a:r>
            <a:r>
              <a:rPr dirty="0" sz="2400">
                <a:latin typeface="Arial"/>
                <a:cs typeface="Arial"/>
              </a:rPr>
              <a:t>	for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later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</a:t>
            </a:r>
            <a:r>
              <a:rPr dirty="0" sz="2400" spc="-10">
                <a:latin typeface="Arial"/>
                <a:cs typeface="Arial"/>
              </a:rPr>
              <a:t> life.</a:t>
            </a:r>
            <a:endParaRPr sz="24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tabLst>
                <a:tab pos="2023110" algn="l"/>
                <a:tab pos="4004945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8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Not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perfect,</a:t>
            </a:r>
            <a:r>
              <a:rPr dirty="0" sz="2400">
                <a:latin typeface="Arial"/>
                <a:cs typeface="Arial"/>
              </a:rPr>
              <a:t>	</a:t>
            </a:r>
            <a:r>
              <a:rPr dirty="0" sz="2400" spc="-10">
                <a:latin typeface="Arial"/>
                <a:cs typeface="Arial"/>
              </a:rPr>
              <a:t>compromises</a:t>
            </a:r>
            <a:r>
              <a:rPr dirty="0" sz="2400">
                <a:latin typeface="Arial"/>
                <a:cs typeface="Arial"/>
              </a:rPr>
              <a:t>	and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mistakes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made!</a:t>
            </a:r>
            <a:endParaRPr sz="24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Lock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carbon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by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refurbishing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existing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house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instead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new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build.</a:t>
            </a:r>
            <a:endParaRPr sz="24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4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Construction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Costs.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£1,200m</a:t>
            </a:r>
            <a:r>
              <a:rPr dirty="0" baseline="31746" sz="2100" spc="-15">
                <a:latin typeface="Arial"/>
                <a:cs typeface="Arial"/>
              </a:rPr>
              <a:t>2</a:t>
            </a:r>
            <a:endParaRPr baseline="31746" sz="21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57200" y="4235196"/>
            <a:ext cx="9777730" cy="2213610"/>
            <a:chOff x="457200" y="4235196"/>
            <a:chExt cx="9777730" cy="2213610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4235196"/>
              <a:ext cx="4812322" cy="221319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2201" y="4235208"/>
              <a:ext cx="4812599" cy="2213279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PAAD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077198" y="681311"/>
            <a:ext cx="464184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latin typeface="Agency FB"/>
                <a:cs typeface="Agency FB"/>
              </a:rPr>
              <a:t>Limited</a:t>
            </a:r>
            <a:endParaRPr sz="1400">
              <a:latin typeface="Agency FB"/>
              <a:cs typeface="Agency FB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7000" y="6498005"/>
              <a:ext cx="662400" cy="6624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1856395" y="437121"/>
            <a:ext cx="32715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27777" sz="2100" b="1">
                <a:latin typeface="Agency FB"/>
                <a:cs typeface="Agency FB"/>
              </a:rPr>
              <a:t>Architects</a:t>
            </a:r>
            <a:r>
              <a:rPr dirty="0" baseline="27777" sz="2100" spc="750" b="1">
                <a:latin typeface="Agency FB"/>
                <a:cs typeface="Agency FB"/>
              </a:rPr>
              <a:t> </a:t>
            </a:r>
            <a:r>
              <a:rPr dirty="0" sz="2400" spc="-10" b="1">
                <a:latin typeface="Arial"/>
                <a:cs typeface="Arial"/>
              </a:rPr>
              <a:t>CONSTRUCTION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44399" y="961681"/>
            <a:ext cx="7807959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24020" algn="l"/>
              </a:tabLst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Independent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internal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framed</a:t>
            </a:r>
            <a:r>
              <a:rPr dirty="0" sz="2400">
                <a:latin typeface="Arial"/>
                <a:cs typeface="Arial"/>
              </a:rPr>
              <a:t>	insulation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walls.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Insulate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existing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floor.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6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Re-</a:t>
            </a:r>
            <a:r>
              <a:rPr dirty="0" sz="2400">
                <a:latin typeface="Arial"/>
                <a:cs typeface="Arial"/>
              </a:rPr>
              <a:t>insulate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existing</a:t>
            </a:r>
            <a:r>
              <a:rPr dirty="0" sz="2400" spc="-20">
                <a:latin typeface="Arial"/>
                <a:cs typeface="Arial"/>
              </a:rPr>
              <a:t> roof.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4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Replacement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new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glazing-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Triple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glazed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aluminium.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2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Extension-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Highly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insulated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timber</a:t>
            </a:r>
            <a:r>
              <a:rPr dirty="0" sz="2400" spc="-10">
                <a:latin typeface="Arial"/>
                <a:cs typeface="Arial"/>
              </a:rPr>
              <a:t> frame.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57200" y="2842031"/>
            <a:ext cx="9777730" cy="3474085"/>
            <a:chOff x="457200" y="2842031"/>
            <a:chExt cx="9777730" cy="3474085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2844012"/>
              <a:ext cx="1892057" cy="347187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28515" y="2842031"/>
              <a:ext cx="1896507" cy="3471875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26419" y="2844012"/>
              <a:ext cx="1639297" cy="347210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63944" y="2890608"/>
              <a:ext cx="1903158" cy="3425469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80000" y="2844012"/>
              <a:ext cx="1954799" cy="3472106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pc="-20"/>
              <a:t>PAAD</a:t>
            </a:r>
            <a:r>
              <a:rPr dirty="0" spc="-55"/>
              <a:t> </a:t>
            </a:r>
            <a:r>
              <a:rPr dirty="0"/>
              <a:t>Architects Ltd, Studio</a:t>
            </a:r>
            <a:r>
              <a:rPr dirty="0" spc="5"/>
              <a:t> </a:t>
            </a:r>
            <a:r>
              <a:rPr dirty="0"/>
              <a:t>4,Stony</a:t>
            </a:r>
            <a:r>
              <a:rPr dirty="0" spc="5"/>
              <a:t> </a:t>
            </a:r>
            <a:r>
              <a:rPr dirty="0"/>
              <a:t>Street</a:t>
            </a:r>
            <a:r>
              <a:rPr dirty="0" spc="5"/>
              <a:t> </a:t>
            </a:r>
            <a:r>
              <a:rPr dirty="0"/>
              <a:t>Studios,16 Stony</a:t>
            </a:r>
            <a:r>
              <a:rPr dirty="0" spc="5"/>
              <a:t> </a:t>
            </a:r>
            <a:r>
              <a:rPr dirty="0"/>
              <a:t>Street,</a:t>
            </a:r>
            <a:r>
              <a:rPr dirty="0" spc="5"/>
              <a:t> </a:t>
            </a:r>
            <a:r>
              <a:rPr dirty="0"/>
              <a:t>Frome</a:t>
            </a:r>
            <a:r>
              <a:rPr dirty="0" spc="5"/>
              <a:t> </a:t>
            </a:r>
            <a:r>
              <a:rPr dirty="0" spc="-10"/>
              <a:t>BA11</a:t>
            </a:r>
            <a:r>
              <a:rPr dirty="0"/>
              <a:t> </a:t>
            </a:r>
            <a:r>
              <a:rPr dirty="0" spc="-20"/>
              <a:t>11BU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5804899" y="6768524"/>
            <a:ext cx="89535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900" spc="2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01373</a:t>
            </a:r>
            <a:r>
              <a:rPr dirty="0" sz="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</a:rPr>
              <a:t>455500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311830" y="6768524"/>
            <a:ext cx="1152525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900" spc="3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9"/>
              </a:rPr>
              <a:t>office@pa-ad.co.uk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9143145" y="6768524"/>
            <a:ext cx="1104900" cy="15367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90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900" spc="140" b="1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dirty="0" sz="900" spc="-10">
                <a:solidFill>
                  <a:srgbClr val="FFFFFF"/>
                </a:solidFill>
                <a:latin typeface="Arial"/>
                <a:cs typeface="Arial"/>
                <a:hlinkClick r:id="rId10"/>
              </a:rPr>
              <a:t>www.pa-ad.co.uk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5804899" y="6975695"/>
            <a:ext cx="236029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dirty="0" sz="5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Address: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43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Poole</a:t>
            </a:r>
            <a:r>
              <a:rPr dirty="0" sz="5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Westbourne,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Bournemouth,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BH4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20">
                <a:solidFill>
                  <a:srgbClr val="FFFFFF"/>
                </a:solidFill>
                <a:latin typeface="Arial"/>
                <a:cs typeface="Arial"/>
              </a:rPr>
              <a:t>9DN.</a:t>
            </a:r>
            <a:endParaRPr sz="5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8536374" y="6975695"/>
            <a:ext cx="932815" cy="9652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Registered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England</a:t>
            </a:r>
            <a:r>
              <a:rPr dirty="0" sz="5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5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Arial"/>
                <a:cs typeface="Arial"/>
              </a:rPr>
              <a:t>Wales.</a:t>
            </a:r>
            <a:endParaRPr sz="5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No:</a:t>
            </a:r>
            <a:r>
              <a:rPr dirty="0" spc="15"/>
              <a:t> </a:t>
            </a:r>
            <a:r>
              <a:rPr dirty="0" spc="-10"/>
              <a:t>08534664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2023-06-16T11:00:47Z</dcterms:created>
  <dcterms:modified xsi:type="dcterms:W3CDTF">2023-06-16T11:00:47Z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2023-06-16T00:00:00Z</vt:filetime>
  </property>
  <property fmtid="{D5CDD505-2E9C-101B-9397-08002B2CF9AE}" pid="3" name="Creator">
    <vt:lpwstr>Adobe InDesign CS5 (7.0)</vt:lpwstr>
  </property>
  <property fmtid="{D5CDD505-2E9C-101B-9397-08002B2CF9AE}" pid="4" name="LastSaved">
    <vt:filetime>2023-06-16T00:00:00Z</vt:filetime>
  </property>
</Properties>
</file>