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5"/>
    <p:sldMasterId id="2147483658" r:id="rId6"/>
    <p:sldMasterId id="2147483664" r:id="rId7"/>
    <p:sldMasterId id="2147483660" r:id="rId8"/>
    <p:sldMasterId id="2147483666" r:id="rId9"/>
    <p:sldMasterId id="2147483668" r:id="rId10"/>
    <p:sldMasterId id="2147483662" r:id="rId11"/>
  </p:sldMasterIdLst>
  <p:notesMasterIdLst>
    <p:notesMasterId r:id="rId35"/>
  </p:notesMasterIdLst>
  <p:handoutMasterIdLst>
    <p:handoutMasterId r:id="rId36"/>
  </p:handoutMasterIdLst>
  <p:sldIdLst>
    <p:sldId id="257" r:id="rId12"/>
    <p:sldId id="281" r:id="rId13"/>
    <p:sldId id="260" r:id="rId14"/>
    <p:sldId id="285" r:id="rId15"/>
    <p:sldId id="264" r:id="rId16"/>
    <p:sldId id="274" r:id="rId17"/>
    <p:sldId id="272" r:id="rId18"/>
    <p:sldId id="262" r:id="rId19"/>
    <p:sldId id="286" r:id="rId20"/>
    <p:sldId id="279" r:id="rId21"/>
    <p:sldId id="277" r:id="rId22"/>
    <p:sldId id="270" r:id="rId23"/>
    <p:sldId id="267" r:id="rId24"/>
    <p:sldId id="266" r:id="rId25"/>
    <p:sldId id="269" r:id="rId26"/>
    <p:sldId id="271" r:id="rId27"/>
    <p:sldId id="265" r:id="rId28"/>
    <p:sldId id="280" r:id="rId29"/>
    <p:sldId id="284" r:id="rId30"/>
    <p:sldId id="275" r:id="rId31"/>
    <p:sldId id="276" r:id="rId32"/>
    <p:sldId id="283"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72"/>
    <a:srgbClr val="011E41"/>
    <a:srgbClr val="19D3C5"/>
    <a:srgbClr val="76BC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B2A40-C103-927C-6EE8-5D87B4DAFCC8}" v="225" dt="2023-06-15T11:57:12.394"/>
    <p1510:client id="{315F7C96-161E-6372-17CB-D23A8C0786AF}" v="219" dt="2023-06-15T07:43:22.469"/>
    <p1510:client id="{9BA207B9-E57F-D6F4-BD29-FCA3C525064B}" v="7" dt="2023-06-15T12:51:00.503"/>
    <p1510:client id="{B1D5C868-94FF-1718-D8F1-7493E7F52B18}" v="30" dt="2023-06-15T08:35:17.483"/>
    <p1510:client id="{D7F35F9B-FB4B-4FFE-B6F6-D3FE684F74F1}" v="2611" dt="2023-06-15T10:21:08.040"/>
    <p1510:client id="{DEECC0C3-CEBC-A7A3-BE8D-85C1B61EC20B}" v="1" dt="2023-06-15T11:04:21.289"/>
    <p1510:client id="{EEEE2A3E-A0DC-C4CC-722A-13B3FC0081D0}" v="90" dt="2023-06-15T08:10:13.3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p:cViewPr varScale="1">
        <p:scale>
          <a:sx n="104" d="100"/>
          <a:sy n="104" d="100"/>
        </p:scale>
        <p:origin x="896"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1E2C90-FBC6-E37B-61A6-B69897A3EB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7FCEEF8-FA2E-0E34-7170-60CC082493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4EA079-2DF0-4519-9D44-C5FEA9F9D809}" type="datetimeFigureOut">
              <a:rPr lang="en-GB" smtClean="0"/>
              <a:t>17/06/2023</a:t>
            </a:fld>
            <a:endParaRPr lang="en-GB"/>
          </a:p>
        </p:txBody>
      </p:sp>
      <p:sp>
        <p:nvSpPr>
          <p:cNvPr id="4" name="Footer Placeholder 3">
            <a:extLst>
              <a:ext uri="{FF2B5EF4-FFF2-40B4-BE49-F238E27FC236}">
                <a16:creationId xmlns:a16="http://schemas.microsoft.com/office/drawing/2014/main" id="{DF8E4C6B-AC6E-BE49-7E90-3D438ED732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047CE52-C97E-DCF0-DCF7-A61ECD9DED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70BEA3-A71A-41F8-902B-A9BB571639B1}" type="slidenum">
              <a:rPr lang="en-GB" smtClean="0"/>
              <a:t>‹#›</a:t>
            </a:fld>
            <a:endParaRPr lang="en-GB"/>
          </a:p>
        </p:txBody>
      </p:sp>
    </p:spTree>
    <p:extLst>
      <p:ext uri="{BB962C8B-B14F-4D97-AF65-F5344CB8AC3E}">
        <p14:creationId xmlns:p14="http://schemas.microsoft.com/office/powerpoint/2010/main" val="2075417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AB0D0-8AEB-41E1-A72C-FE34B1678B0D}" type="datetimeFigureOut">
              <a:rPr lang="en-GB" smtClean="0"/>
              <a:t>16/06/2023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9E98C-7401-4C68-AAD2-BC26A1380E66}" type="slidenum">
              <a:rPr lang="en-GB" smtClean="0"/>
              <a:t>‹#›</a:t>
            </a:fld>
            <a:endParaRPr lang="en-GB"/>
          </a:p>
        </p:txBody>
      </p:sp>
    </p:spTree>
    <p:extLst>
      <p:ext uri="{BB962C8B-B14F-4D97-AF65-F5344CB8AC3E}">
        <p14:creationId xmlns:p14="http://schemas.microsoft.com/office/powerpoint/2010/main" val="331773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omersetriversauthority.org.uk/stage-0-uk-first-for-somerset-exmoor-river-aller-floodplain-restored/"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omersetriversauthority.org.uk/flood-risk-work/sra-annual-report-2020-21/trees-for-water/" TargetMode="External"/><Relationship Id="rId5" Type="http://schemas.openxmlformats.org/officeDocument/2006/relationships/hyperlink" Target="https://www.somersetriversauthority.org.uk/flood-risk-work/sra-annual-report-2021-22/trees-for-water-action-fund/" TargetMode="External"/><Relationship Id="rId4" Type="http://schemas.openxmlformats.org/officeDocument/2006/relationships/hyperlink" Target="https://www.adaptingthelevels.co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LCN@somerset.gov.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kern="100">
                <a:effectLst/>
                <a:latin typeface="Calibri" panose="020F0502020204030204" pitchFamily="34" charset="0"/>
                <a:ea typeface="Calibri" panose="020F0502020204030204" pitchFamily="34" charset="0"/>
              </a:rPr>
              <a:t>The 1</a:t>
            </a:r>
            <a:r>
              <a:rPr lang="en-GB" sz="1800" kern="100" baseline="30000">
                <a:effectLst/>
                <a:latin typeface="Calibri" panose="020F0502020204030204" pitchFamily="34" charset="0"/>
                <a:ea typeface="Calibri" panose="020F0502020204030204" pitchFamily="34" charset="0"/>
              </a:rPr>
              <a:t>st</a:t>
            </a:r>
            <a:r>
              <a:rPr lang="en-GB" sz="1800" kern="100">
                <a:effectLst/>
                <a:latin typeface="Calibri" panose="020F0502020204030204" pitchFamily="34" charset="0"/>
                <a:ea typeface="Calibri" panose="020F0502020204030204" pitchFamily="34" charset="0"/>
              </a:rPr>
              <a:t> April 2023 saw the biggest changes to local government in Somerset since 1974 with the creation of the new Somerset Council. </a:t>
            </a:r>
            <a:endParaRPr lang="en-GB" sz="1800" kern="100">
              <a:effectLst/>
              <a:latin typeface="Arial" panose="020B0604020202020204" pitchFamily="34" charset="0"/>
              <a:ea typeface="Calibri" panose="020F0502020204030204" pitchFamily="34" charset="0"/>
            </a:endParaRPr>
          </a:p>
          <a:p>
            <a:pPr>
              <a:lnSpc>
                <a:spcPct val="115000"/>
              </a:lnSpc>
              <a:spcAft>
                <a:spcPts val="1000"/>
              </a:spcAft>
            </a:pPr>
            <a:r>
              <a:rPr lang="en-GB" sz="1800" kern="100">
                <a:effectLst/>
                <a:latin typeface="Calibri" panose="020F0502020204030204" pitchFamily="34" charset="0"/>
                <a:ea typeface="Calibri" panose="020F0502020204030204" pitchFamily="34" charset="0"/>
              </a:rPr>
              <a:t>The formation of the new, single tier, unitary council provides us with a unique opportunity to shape the future of Somerset for generations; to make it a more pleasant place to live and visit whist addressing both the climate and ecological emergencies at a county level.</a:t>
            </a:r>
            <a:endParaRPr lang="en-GB" sz="1800" kern="100">
              <a:effectLst/>
              <a:latin typeface="Arial" panose="020B0604020202020204" pitchFamily="34" charset="0"/>
              <a:ea typeface="Calibri" panose="020F0502020204030204" pitchFamily="34" charset="0"/>
            </a:endParaRPr>
          </a:p>
          <a:p>
            <a:pPr>
              <a:lnSpc>
                <a:spcPct val="115000"/>
              </a:lnSpc>
              <a:spcAft>
                <a:spcPts val="1000"/>
              </a:spcAft>
            </a:pPr>
            <a:r>
              <a:rPr lang="en-GB" sz="1800" kern="100">
                <a:effectLst/>
                <a:latin typeface="Calibri" panose="020F0502020204030204" pitchFamily="34" charset="0"/>
                <a:ea typeface="Calibri" panose="020F0502020204030204" pitchFamily="34" charset="0"/>
              </a:rPr>
              <a:t>The new council is committed to delivering against these ambitions and as such, they are implicit within the four stated priorities of the new Council Plan, namely:</a:t>
            </a:r>
            <a:endParaRPr lang="en-GB" sz="1800" kern="100">
              <a:effectLst/>
              <a:latin typeface="Arial" panose="020B060402020202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A greener, more sustainable Somerset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A Healthy and caring Somerset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A fairer, ambitious Somerset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Calibri" panose="020F0502020204030204" pitchFamily="34" charset="0"/>
              </a:rPr>
              <a:t>And a flourishing and resilient Somerset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kern="100">
                <a:effectLst/>
                <a:latin typeface="Calibri" panose="020F0502020204030204" pitchFamily="34" charset="0"/>
                <a:ea typeface="Calibri" panose="020F0502020204030204" pitchFamily="34" charset="0"/>
              </a:rPr>
              <a:t>These four priorities, alongside the Goals of the county-wide Climate Emergency Strategy, which was adopted in 2020, will form the strategic context and backdrop to our response to the climate and ecological emergency.</a:t>
            </a:r>
            <a:endParaRPr lang="en-GB" sz="1800" kern="100">
              <a:effectLst/>
              <a:latin typeface="Arial" panose="020B0604020202020204" pitchFamily="34" charset="0"/>
              <a:ea typeface="Calibri" panose="020F050202020403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2</a:t>
            </a:fld>
            <a:endParaRPr lang="en-GB"/>
          </a:p>
        </p:txBody>
      </p:sp>
    </p:spTree>
    <p:extLst>
      <p:ext uri="{BB962C8B-B14F-4D97-AF65-F5344CB8AC3E}">
        <p14:creationId xmlns:p14="http://schemas.microsoft.com/office/powerpoint/2010/main" val="384756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baseline="0">
                <a:solidFill>
                  <a:srgbClr val="000000"/>
                </a:solidFill>
                <a:latin typeface="Microsoft New Tai Lue" panose="020B0502040204020203" pitchFamily="34" charset="0"/>
              </a:rPr>
              <a:t>The objectives of the strategy are:</a:t>
            </a:r>
            <a:endParaRPr lang="en-GB" sz="1200" b="0" i="0" u="none" strike="noStrike" baseline="0">
              <a:solidFill>
                <a:srgbClr val="000000"/>
              </a:solidFill>
              <a:latin typeface="Microsoft New Tai Lue" panose="020B0502040204020203" pitchFamily="34" charset="0"/>
            </a:endParaRPr>
          </a:p>
          <a:p>
            <a:r>
              <a:rPr lang="en-GB" sz="1200" b="0" i="0" u="none" strike="noStrike" baseline="0">
                <a:solidFill>
                  <a:srgbClr val="000000"/>
                </a:solidFill>
                <a:latin typeface="Microsoft New Tai Lue" panose="020B0502040204020203" pitchFamily="34" charset="0"/>
              </a:rPr>
              <a:t>1.Capturing their potential to transform Somerset’s future mobility mix, e-bikes and e-cargo bikes will be fully integrated into transport network.</a:t>
            </a:r>
          </a:p>
          <a:p>
            <a:r>
              <a:rPr lang="en-GB" sz="1200" b="0" i="0" u="none" strike="noStrike" baseline="0">
                <a:solidFill>
                  <a:srgbClr val="000000"/>
                </a:solidFill>
                <a:latin typeface="Microsoft New Tai Lue" panose="020B0502040204020203" pitchFamily="34" charset="0"/>
              </a:rPr>
              <a:t>2.By presenting a safe, suitable, and convenient mode of transport, e-bikes and e-cargo bikes will support a reduction of carbon emissions and contribute to the overall decarbonisation of Somerset’s mobility mix by supporting modal shift away from carbon-emitting modes.  </a:t>
            </a:r>
          </a:p>
          <a:p>
            <a:r>
              <a:rPr lang="en-GB" sz="1200" b="0" i="0" u="none" strike="noStrike" baseline="0">
                <a:solidFill>
                  <a:srgbClr val="000000"/>
                </a:solidFill>
                <a:latin typeface="Microsoft New Tai Lue" panose="020B0502040204020203" pitchFamily="34" charset="0"/>
              </a:rPr>
              <a:t>3.E-bikes and e-cargo bikes will support a growing economy by creating new opportunities for business, through sales, rentals and more.</a:t>
            </a:r>
          </a:p>
          <a:p>
            <a:r>
              <a:rPr lang="en-GB" sz="1200" b="0" i="0" u="none" strike="noStrike" baseline="0">
                <a:solidFill>
                  <a:srgbClr val="000000"/>
                </a:solidFill>
                <a:latin typeface="Microsoft New Tai Lue" panose="020B0502040204020203" pitchFamily="34" charset="0"/>
              </a:rPr>
              <a:t>4.E-bikes and e-cargo bikes will support green economic growth by providing businesses with low-emission, lower impact alternatives for deliveries and operations.</a:t>
            </a:r>
          </a:p>
          <a:p>
            <a:r>
              <a:rPr lang="en-GB" sz="1200" b="0" i="0" u="none" strike="noStrike" baseline="0">
                <a:solidFill>
                  <a:srgbClr val="000000"/>
                </a:solidFill>
                <a:latin typeface="Microsoft New Tai Lue" panose="020B0502040204020203" pitchFamily="34" charset="0"/>
              </a:rPr>
              <a:t>5.E-bikes and e-cargo bikes will contribute to a reduction in pollution, emissions, and in particular will support clean air goals in Air Quality Management Areas.</a:t>
            </a:r>
          </a:p>
          <a:p>
            <a:r>
              <a:rPr lang="en-GB" sz="1200" b="0" i="0" u="none" strike="noStrike" baseline="0">
                <a:solidFill>
                  <a:srgbClr val="000000"/>
                </a:solidFill>
                <a:latin typeface="Microsoft New Tai Lue" panose="020B0502040204020203" pitchFamily="34" charset="0"/>
              </a:rPr>
              <a:t>6.E-bikes and e-cargo bikes will contribute to public health through supporting active travel in the mobility mix.</a:t>
            </a:r>
          </a:p>
          <a:p>
            <a:r>
              <a:rPr lang="en-GB" sz="1200" b="0" i="0" u="none" strike="noStrike" baseline="0">
                <a:solidFill>
                  <a:srgbClr val="000000"/>
                </a:solidFill>
                <a:latin typeface="Microsoft New Tai Lue" panose="020B0502040204020203" pitchFamily="34" charset="0"/>
              </a:rPr>
              <a:t>7.E-bikes and e-cargo bikes will offer an affordable and reliable transport option with low operational costs.</a:t>
            </a:r>
          </a:p>
          <a:p>
            <a:r>
              <a:rPr lang="en-GB" sz="1200" b="0" i="0" u="none" strike="noStrike" baseline="0">
                <a:solidFill>
                  <a:srgbClr val="000000"/>
                </a:solidFill>
                <a:latin typeface="Microsoft New Tai Lue" panose="020B0502040204020203" pitchFamily="34" charset="0"/>
              </a:rPr>
              <a:t>8.E-bikesand e-cargo bikes will enable anyone to become a cyclist irrespective of ability. </a:t>
            </a:r>
          </a:p>
          <a:p>
            <a:endParaRPr lang="en-GB" sz="1200" b="0" i="0" u="none" strike="noStrike" baseline="0">
              <a:solidFill>
                <a:srgbClr val="000000"/>
              </a:solidFill>
              <a:latin typeface="Microsoft New Tai Lue" panose="020B0502040204020203" pitchFamily="34" charset="0"/>
            </a:endParaRPr>
          </a:p>
          <a:p>
            <a:r>
              <a:rPr lang="en-GB" sz="1200" b="0" i="0" u="none" strike="noStrike" baseline="0">
                <a:solidFill>
                  <a:srgbClr val="000000"/>
                </a:solidFill>
                <a:latin typeface="Microsoft New Tai Lue" panose="020B0502040204020203" pitchFamily="34" charset="0"/>
              </a:rPr>
              <a:t>E-bikes are currently inaccessible to a many people for a number of reasons including cost, not having safe storage space, or simply due to lack of </a:t>
            </a:r>
            <a:r>
              <a:rPr lang="en-GB" sz="1200" b="0" i="0" u="none" strike="noStrike" baseline="0" err="1">
                <a:solidFill>
                  <a:srgbClr val="000000"/>
                </a:solidFill>
                <a:latin typeface="Microsoft New Tai Lue" panose="020B0502040204020203" pitchFamily="34" charset="0"/>
              </a:rPr>
              <a:t>awareness,to</a:t>
            </a:r>
            <a:r>
              <a:rPr lang="en-GB" sz="1200" b="0" i="0" u="none" strike="noStrike" baseline="0">
                <a:solidFill>
                  <a:srgbClr val="000000"/>
                </a:solidFill>
                <a:latin typeface="Microsoft New Tai Lue" panose="020B0502040204020203" pitchFamily="34" charset="0"/>
              </a:rPr>
              <a:t> name a few. Through engagement with a range of stakeholders across different sectors, we have identified the key barriers to adoption and developed a set of targeted proposals aimed at accelerating the change.</a:t>
            </a:r>
          </a:p>
          <a:p>
            <a:pPr algn="l"/>
            <a:endParaRPr lang="en-GB" sz="1200" b="0" i="0" u="none" strike="noStrike" baseline="0">
              <a:solidFill>
                <a:srgbClr val="000000"/>
              </a:solidFill>
              <a:latin typeface="Microsoft New Tai Lue" panose="020B0502040204020203" pitchFamily="34" charset="0"/>
            </a:endParaRPr>
          </a:p>
          <a:p>
            <a:r>
              <a:rPr lang="en-GB" sz="1200" b="1" i="0" u="none" strike="noStrike" baseline="0">
                <a:solidFill>
                  <a:srgbClr val="FFFFFF"/>
                </a:solidFill>
                <a:latin typeface="Microsoft New Tai Lue" panose="020B0502040204020203" pitchFamily="34" charset="0"/>
              </a:rPr>
              <a:t>Somerset e-bike and e-cargo bike 2035 vision</a:t>
            </a:r>
            <a:endParaRPr lang="en-GB" sz="1200" b="0" i="0" u="none" strike="noStrike" baseline="0">
              <a:solidFill>
                <a:srgbClr val="FFFFFF"/>
              </a:solidFill>
              <a:latin typeface="Microsoft New Tai Lue" panose="020B0502040204020203" pitchFamily="34" charset="0"/>
            </a:endParaRPr>
          </a:p>
          <a:p>
            <a:r>
              <a:rPr lang="en-GB" sz="1200" b="0" i="0" u="none" strike="noStrike" baseline="0">
                <a:solidFill>
                  <a:srgbClr val="FFFFFF"/>
                </a:solidFill>
                <a:latin typeface="Microsoft New Tai Lue" panose="020B0502040204020203" pitchFamily="34" charset="0"/>
              </a:rPr>
              <a:t>“By 2035, Somerset will create an environment that supports the use of e-bikes and e-cargo bikes. Representing a central part of the mobility mix, use of e-bikes and e-cargo bikes will be commonplace across the county for people and organisations alike, inclusive of all.</a:t>
            </a:r>
          </a:p>
          <a:p>
            <a:endParaRPr lang="en-GB" sz="1200" b="0" i="0" u="none" strike="noStrike" baseline="0">
              <a:solidFill>
                <a:srgbClr val="FFFFFF"/>
              </a:solidFill>
              <a:latin typeface="Microsoft New Tai Lue" panose="020B0502040204020203" pitchFamily="34" charset="0"/>
              <a:cs typeface="Calibri"/>
            </a:endParaRPr>
          </a:p>
          <a:p>
            <a:r>
              <a:rPr lang="en-GB" sz="1200" b="0" i="0" u="none" strike="noStrike" baseline="0">
                <a:solidFill>
                  <a:srgbClr val="FFFFFF"/>
                </a:solidFill>
                <a:latin typeface="Microsoft New Tai Lue" panose="020B0502040204020203" pitchFamily="34" charset="0"/>
                <a:cs typeface="Calibri"/>
              </a:rPr>
              <a:t>Benefits of e-bikes:</a:t>
            </a:r>
          </a:p>
          <a:p>
            <a:pPr marL="285750" indent="-285750">
              <a:buFontTx/>
              <a:buChar char="-"/>
            </a:pPr>
            <a:r>
              <a:rPr lang="en-GB" sz="1200" b="0" i="0" u="none" strike="noStrike" baseline="0">
                <a:solidFill>
                  <a:srgbClr val="FFFFFF"/>
                </a:solidFill>
                <a:latin typeface="Microsoft New Tai Lue" panose="020B0502040204020203" pitchFamily="34" charset="0"/>
                <a:cs typeface="Calibri"/>
              </a:rPr>
              <a:t>Shared e-bike scheme enables access to convenient, flexible, cost-effective transport that can work around a person’s schedule, rather than having to rely on public transport alone</a:t>
            </a:r>
          </a:p>
          <a:p>
            <a:pPr marL="171450" indent="-171450">
              <a:buFontTx/>
              <a:buChar char="-"/>
            </a:pPr>
            <a:r>
              <a:rPr lang="en-GB" sz="1200" b="0" i="0" u="none" strike="noStrike" baseline="0">
                <a:solidFill>
                  <a:srgbClr val="000000"/>
                </a:solidFill>
                <a:latin typeface="Microsoft New Tai Lue" panose="020B0502040204020203" pitchFamily="34" charset="0"/>
              </a:rPr>
              <a:t>The try-before you buy scheme, allows an individual to secure a short-term loan of an e-bike free of charge</a:t>
            </a:r>
          </a:p>
          <a:p>
            <a:pPr marL="171450" indent="-171450">
              <a:buFontTx/>
              <a:buChar char="-"/>
            </a:pPr>
            <a:r>
              <a:rPr lang="en-GB" sz="1200" b="0" i="0" u="none" strike="noStrike" baseline="0">
                <a:solidFill>
                  <a:srgbClr val="000000"/>
                </a:solidFill>
                <a:latin typeface="Microsoft New Tai Lue" panose="020B0502040204020203" pitchFamily="34" charset="0"/>
                <a:cs typeface="Calibri"/>
              </a:rPr>
              <a:t>Enables residents who would otherwise not access bicycles to stay active (especially elderly or less mobile residents)</a:t>
            </a:r>
          </a:p>
          <a:p>
            <a:pPr marL="171450" indent="-171450">
              <a:buFontTx/>
              <a:buChar char="-"/>
            </a:pPr>
            <a:r>
              <a:rPr lang="en-GB" sz="1200" b="0" i="0" u="none" strike="noStrike" baseline="0">
                <a:solidFill>
                  <a:srgbClr val="000000"/>
                </a:solidFill>
                <a:latin typeface="Microsoft New Tai Lue" panose="020B0502040204020203" pitchFamily="34" charset="0"/>
                <a:cs typeface="Calibri"/>
              </a:rPr>
              <a:t>Allows businesses to avoid congestion and park closer to clients, resulting in lower overheads and increased revenue for business, and additional flexibility.</a:t>
            </a:r>
          </a:p>
          <a:p>
            <a:pPr marL="171450" indent="-171450">
              <a:buFontTx/>
              <a:buChar char="-"/>
            </a:pPr>
            <a:endParaRPr lang="en-GB" sz="1200" b="0" i="0" u="none" strike="noStrike" baseline="0">
              <a:solidFill>
                <a:srgbClr val="000000"/>
              </a:solidFill>
              <a:latin typeface="Microsoft New Tai Lue" panose="020B0502040204020203" pitchFamily="34" charset="0"/>
              <a:cs typeface="Calibri"/>
            </a:endParaRPr>
          </a:p>
          <a:p>
            <a:pPr>
              <a:lnSpc>
                <a:spcPct val="115000"/>
              </a:lnSpc>
              <a:spcAft>
                <a:spcPts val="10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As we work towards achieving net zero by 2050, wide-ranging changes to transport will be needed. To reach our decarbonisation targets, we will need to do more than just switch to electric vehicles. In the coming decades, we need to create a shift further away from travelling using a private car and move towards more sustainable modes of transport which include E-bikes. These have a significant role to play in bringing about this change, especially in decarbonising shorter journeys that are currently made by car, and in providing better connections with the public transport network to travel longer distances. By making cycling easier, more accessible and more enjoyable, e-bikes can help to accelerate this change.</a:t>
            </a:r>
            <a:endParaRPr lang="en-GB" sz="1200" kern="100">
              <a:effectLst/>
              <a:latin typeface="Arial" panose="020B0604020202020204" pitchFamily="34" charset="0"/>
              <a:ea typeface="Calibri" panose="020F0502020204030204" pitchFamily="34" charset="0"/>
            </a:endParaRPr>
          </a:p>
          <a:p>
            <a:pPr>
              <a:lnSpc>
                <a:spcPct val="115000"/>
              </a:lnSpc>
              <a:spcAft>
                <a:spcPts val="10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Electric bikes, or electrically assisted pedal cycles (EAPCs), come in a range of shapes, sizes and specifications, but fundamentally they all offer an improved riding experience over that of a traditional self -powered pedal cycle by providing electrical assistance using a battery and electric motor. Recent developments in the technology have enabled batteries to become smaller and therefore lighter, and electric motors have become more efficient. Together, these advances have led to the development of extremely capable electric bikes, and they are becoming gradually more affordable. Much like self -powered pedal cycles, e -bikes are available in a range of styles and specifications to suit different budgets and requirements. Increasingly, e -cargo bikes are becoming popularised as an alternative to vans for delivery and servicing activities in urban areas, whilst having minimal impact on the quality of the local area and the environment. They are also used by families as an alternative to a car to enable them to carry shopping and small children, using their additional cargo carrying capacity.</a:t>
            </a:r>
            <a:endParaRPr lang="en-GB" sz="1200" kern="100">
              <a:effectLst/>
              <a:latin typeface="Arial" panose="020B0604020202020204" pitchFamily="34" charset="0"/>
              <a:ea typeface="Calibri" panose="020F0502020204030204" pitchFamily="34" charset="0"/>
            </a:endParaRPr>
          </a:p>
          <a:p>
            <a:pPr>
              <a:lnSpc>
                <a:spcPct val="115000"/>
              </a:lnSpc>
              <a:spcAft>
                <a:spcPts val="10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The vision for Somerset set out in the E-bike Strategy is that by 2035, Somerset will create an environment that supports the use of e-bikes and e-cargo bikes. Representing a central part of the mobility mix, use of e-bikes and e-cargo bikes will be commonplace across the county for people and organisations alike, inclusive of all.</a:t>
            </a:r>
            <a:endParaRPr lang="en-GB" sz="1200" kern="100">
              <a:effectLst/>
              <a:latin typeface="Arial" panose="020B0604020202020204" pitchFamily="34" charset="0"/>
              <a:ea typeface="Calibri" panose="020F0502020204030204" pitchFamily="34" charset="0"/>
            </a:endParaRPr>
          </a:p>
          <a:p>
            <a:pPr>
              <a:lnSpc>
                <a:spcPct val="115000"/>
              </a:lnSpc>
              <a:spcAft>
                <a:spcPts val="1000"/>
              </a:spcAft>
            </a:pPr>
            <a:r>
              <a:rPr lang="en-GB" sz="1200" kern="100">
                <a:effectLst/>
                <a:latin typeface="Calibri" panose="020F0502020204030204" pitchFamily="34" charset="0"/>
                <a:ea typeface="Calibri" panose="020F0502020204030204" pitchFamily="34" charset="0"/>
                <a:cs typeface="Times New Roman" panose="02020603050405020304" pitchFamily="18" charset="0"/>
              </a:rPr>
              <a:t> The Somerset E-bike Strategy has been drafted and is in its final stages before publication and launch; setting out clear objectives for the next steps and prioritising investment and funding to prioritise e-bike opportunities across Somerset.</a:t>
            </a:r>
          </a:p>
          <a:p>
            <a:pPr>
              <a:lnSpc>
                <a:spcPct val="115000"/>
              </a:lnSpc>
              <a:spcAft>
                <a:spcPts val="10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a:effectLst/>
                <a:latin typeface="Calibri" panose="020F0502020204030204" pitchFamily="34" charset="0"/>
                <a:ea typeface="Calibri" panose="020F0502020204030204" pitchFamily="34" charset="0"/>
                <a:cs typeface="Times New Roman" panose="02020603050405020304" pitchFamily="18" charset="0"/>
              </a:rPr>
              <a:t>Electric bikes, or electrically assisted pedal cycles (EAPCs), come in a range of shapes, sizes and specifications, but fundamentally they all offer an improved riding experience over that of a traditional self -powered pedal cycle by providing electrical assistance using a battery and electric motor. Recent developments in the technology have enabled batteries to become smaller and therefore lighter, and electric motors have become more efficient. Together, these advances have led to the development of extremely capable electric bikes, and they are becoming gradually more affordable. Much like self -powered pedal cycles, e -bikes are available in a range of styles and specifications to suit different budgets and requirements. </a:t>
            </a:r>
            <a:endParaRPr lang="en-GB" sz="1200" kern="1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11</a:t>
            </a:fld>
            <a:endParaRPr lang="en-GB"/>
          </a:p>
        </p:txBody>
      </p:sp>
    </p:spTree>
    <p:extLst>
      <p:ext uri="{BB962C8B-B14F-4D97-AF65-F5344CB8AC3E}">
        <p14:creationId xmlns:p14="http://schemas.microsoft.com/office/powerpoint/2010/main" val="3636945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county is blessed with significant natural assets that often form the core of a visitor itinerary. The Somerset Levels and Moors including attractions like the Avalon Marshes, and on the coast is the Bridgwater Bay NNR, for those seeking wildlife spotting opportunities. More broadly locations like Cheddar Gorge and Ham Hill include sites of geological interest, whilst Exmoor National Park’s landscape delivers iconic walking routes. The extensive Rights of Way network, and presence of both regional (River Parrett Trail) and national (southwest coast path) trails brings people to the county for walking holidays. New cycle routes, making use of the </a:t>
            </a:r>
            <a:r>
              <a:rPr lang="en-GB" err="1"/>
              <a:t>Sustrans</a:t>
            </a:r>
            <a:r>
              <a:rPr lang="en-GB"/>
              <a:t> network, are also popular downloads with new routes in development. </a:t>
            </a:r>
          </a:p>
          <a:p>
            <a:endParaRPr lang="en-GB"/>
          </a:p>
          <a:p>
            <a:r>
              <a:rPr lang="en-GB"/>
              <a:t>Officers across Tourism and Economic Development teams work with businesses to ensure they are positioned to support visitors, like those on a walking holiday, and that they have considered the carbon impact of their business and are able to measure and then address it, offering the lowest impact holidays.</a:t>
            </a:r>
          </a:p>
          <a:p>
            <a:r>
              <a:rPr lang="en-GB"/>
              <a:t> </a:t>
            </a:r>
          </a:p>
          <a:p>
            <a:r>
              <a:rPr lang="en-GB"/>
              <a:t>For the future, green itineraries are being developed to offer visitors lower impact stays with both suggested attractions to visit and information on infrastructure like the EV charging networks.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12</a:t>
            </a:fld>
            <a:endParaRPr lang="en-GB"/>
          </a:p>
        </p:txBody>
      </p:sp>
    </p:spTree>
    <p:extLst>
      <p:ext uri="{BB962C8B-B14F-4D97-AF65-F5344CB8AC3E}">
        <p14:creationId xmlns:p14="http://schemas.microsoft.com/office/powerpoint/2010/main" val="1090070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Biodiversity Net Gain is a new system being implemented by government to ensure that land is developed in a way that contributes to the recovery of nature. It aims to ensure that habitats for wildlife are in a better state after a new development, than before. As a local planning authority Somerset Council needs to show it has a system in place by November of this year to help manage BNG. </a:t>
            </a:r>
            <a:endParaRPr lang="en-US"/>
          </a:p>
          <a:p>
            <a:endParaRPr lang="en-GB">
              <a:cs typeface="Calibri"/>
            </a:endParaRPr>
          </a:p>
          <a:p>
            <a:r>
              <a:rPr lang="en-GB"/>
              <a:t>The system works through units, with developers having to fund a number of units dependent on the location and scale of their development. Ideally BNG credits are delivered on site, so nature can thrive in its original location, however the quantifiable system allows developers to buy BNG units off site when required. Somerset Council wants to ensure as many BNG credits are kept in Somerset as possible – ensuring investment in our nature recovery plans, building resident habitats.</a:t>
            </a:r>
            <a:endParaRPr lang="en-GB">
              <a:cs typeface="Calibri"/>
            </a:endParaRPr>
          </a:p>
          <a:p>
            <a:endParaRPr lang="en-GB"/>
          </a:p>
          <a:p>
            <a:r>
              <a:rPr lang="en-GB"/>
              <a:t> The planning and ecological services teams are working together to consider the best options for the county, taking advice from nature conservation partners and landowners.</a:t>
            </a:r>
            <a:endParaRPr lang="en-GB">
              <a:cs typeface="Calibri"/>
            </a:endParaRPr>
          </a:p>
          <a:p>
            <a:endParaRPr lang="en-GB"/>
          </a:p>
          <a:p>
            <a:r>
              <a:rPr lang="en-GB"/>
              <a:t> Some of our land is begin reviewed for baseline BNG assessments so we can see what units could be accepted on the land to enhance them for nature in the future.</a:t>
            </a:r>
            <a:endParaRPr lang="en-GB">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13</a:t>
            </a:fld>
            <a:endParaRPr lang="en-GB"/>
          </a:p>
        </p:txBody>
      </p:sp>
    </p:spTree>
    <p:extLst>
      <p:ext uri="{BB962C8B-B14F-4D97-AF65-F5344CB8AC3E}">
        <p14:creationId xmlns:p14="http://schemas.microsoft.com/office/powerpoint/2010/main" val="74827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Local Nature Recovery Strategies (LNRS) are a new approach to setting priorities for nature at a local level in England. They are a statutory requirement, defined in Sections 104 to 106 of the Environment Act 2021. </a:t>
            </a:r>
            <a:endParaRPr lang="en-US"/>
          </a:p>
          <a:p>
            <a:r>
              <a:rPr lang="en-GB"/>
              <a:t> </a:t>
            </a:r>
            <a:endParaRPr lang="en-GB">
              <a:cs typeface="Calibri"/>
            </a:endParaRPr>
          </a:p>
          <a:p>
            <a:r>
              <a:rPr lang="en-GB"/>
              <a:t>Preparatory work in Somerset is being co-ordinated through the Somerset Local Nature Partnership. The information we have on the state of nature in Somerset is being updated, ensuring we have sound evidence from which to identify new priorities. Maps of our core nature sites and opportunities areas are being updated and supplemented with new mapping on how they can be better connected across our landscapes and with people, creating our ‘nature recovery network’. We are meeting with a range of organisations and partnerships to collate baseline information, understand their needs and expectations from the LNRS, and involve them closely on its development. </a:t>
            </a:r>
            <a:endParaRPr lang="en-GB">
              <a:cs typeface="Calibri"/>
            </a:endParaRPr>
          </a:p>
          <a:p>
            <a:r>
              <a:rPr lang="en-GB"/>
              <a:t> </a:t>
            </a:r>
            <a:endParaRPr lang="en-GB">
              <a:cs typeface="Calibri"/>
            </a:endParaRPr>
          </a:p>
          <a:p>
            <a:r>
              <a:rPr lang="en-GB"/>
              <a:t>We anticipate that it will be completed in mid 2024.  </a:t>
            </a:r>
            <a:endParaRPr lang="en-GB">
              <a:cs typeface="Calibri"/>
            </a:endParaRPr>
          </a:p>
          <a:p>
            <a:r>
              <a:rPr lang="en-GB"/>
              <a:t> </a:t>
            </a:r>
            <a:endParaRPr lang="en-GB">
              <a:cs typeface="Calibri"/>
            </a:endParaRPr>
          </a:p>
          <a:p>
            <a:r>
              <a:rPr lang="en-GB"/>
              <a:t>How will the LNRS be used in Somerset? </a:t>
            </a:r>
            <a:endParaRPr lang="en-GB">
              <a:cs typeface="Calibri"/>
            </a:endParaRPr>
          </a:p>
          <a:p>
            <a:r>
              <a:rPr lang="en-GB"/>
              <a:t>It will provide local planning authorities and developers with information to enhance the planning system, including the delivery of Biodiversity Net Gain requirements, and investment in our urban green spaces. It will guide public and private investment, including through the new Environmental Land Management Schemes (ELMS). It will support communities and businesses in their actions to protect and enhance Somerset’s land and marine environments, and the benefits we gain from them, such as health, access and learning. </a:t>
            </a:r>
            <a:endParaRPr lang="en-GB">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14</a:t>
            </a:fld>
            <a:endParaRPr lang="en-GB"/>
          </a:p>
        </p:txBody>
      </p:sp>
    </p:spTree>
    <p:extLst>
      <p:ext uri="{BB962C8B-B14F-4D97-AF65-F5344CB8AC3E}">
        <p14:creationId xmlns:p14="http://schemas.microsoft.com/office/powerpoint/2010/main" val="1287703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Somerset Council Countryside Service manages 282 Ha of land across 6 natural greenspaces, from Country Parks to Local Nature Reserves in the South of Somerset. The team consists of 5 rangers and a community ranger who manage the sites to adopted management plans. </a:t>
            </a:r>
            <a:endParaRPr lang="en-US"/>
          </a:p>
          <a:p>
            <a:endParaRPr lang="en-GB">
              <a:cs typeface="Calibri"/>
            </a:endParaRPr>
          </a:p>
          <a:p>
            <a:r>
              <a:rPr lang="en-GB"/>
              <a:t>The three strategic sites are all Green Flag Award winners and Ham Hill Country Park is also a Green Heritage award holder. The ranger team have responsibility for protected species and habitats, site designations like SSSI’s and Scheduled Monuments and safe public access. All sites offer fantastic leisure and wellbeing opportunities for both residents and visitors alike. Rangers deliver a diverse events programme, from bat walks to easter trails, with further national curriculum linked school visits on top. A fantastic team of volunteers supports works at the largest sites, with nearly 3,000 days donated each year to maintaining and improving the countryside sites. Friends' groups at Ham Hill, Yeovil Country Park and Chard Reservoir all provide vital community and fundraising support.</a:t>
            </a:r>
            <a:endParaRPr lang="en-GB">
              <a:cs typeface="Calibri"/>
            </a:endParaRPr>
          </a:p>
          <a:p>
            <a:endParaRPr lang="en-GB"/>
          </a:p>
          <a:p>
            <a:r>
              <a:rPr lang="en-GB"/>
              <a:t>Somerset is lucky enough to include at least part of four AONBs; The Mendip Hills, Cranborne Chase &amp; West Wiltshire Downs, </a:t>
            </a:r>
            <a:r>
              <a:rPr lang="en-GB" err="1"/>
              <a:t>Blackdown</a:t>
            </a:r>
            <a:r>
              <a:rPr lang="en-GB"/>
              <a:t> Hills and the Quantock Hills. Representing key national landscapes these areas have management and ranger teams who work with landowners and communities to conserve the habitats, species, and the culture of the areas. The teams are pivotal to ensuring nature conservation, wellbeing initiatives, education programmes and visitor access is delivered in these special national landscapes, through adopted management plans, and newly emerging nature recovery strategies. The Mendip and Quantock teams are hosted by Somerset Council.</a:t>
            </a:r>
            <a:endParaRPr lang="en-GB">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15</a:t>
            </a:fld>
            <a:endParaRPr lang="en-GB"/>
          </a:p>
        </p:txBody>
      </p:sp>
    </p:spTree>
    <p:extLst>
      <p:ext uri="{BB962C8B-B14F-4D97-AF65-F5344CB8AC3E}">
        <p14:creationId xmlns:p14="http://schemas.microsoft.com/office/powerpoint/2010/main" val="1008552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Best practice from across the five legacy councils is being considered and coordinated to form an adopted coherent packed for 2024. A grassland management approach for open spaces has been successfully rolled out in Somerset West and this will be reflected across the rest of the County at council owned and managed open spaces. The use of the spaces will be carefully considered and then, where appropriate, altered grass cutting regimes will be implemented to encourage growth of wildflowers, encouraging the associated mammal and invertebrate life. </a:t>
            </a:r>
          </a:p>
          <a:p>
            <a:r>
              <a:rPr lang="en-GB"/>
              <a:t> </a:t>
            </a:r>
            <a:endParaRPr lang="en-GB">
              <a:cs typeface="Calibri"/>
            </a:endParaRPr>
          </a:p>
          <a:p>
            <a:r>
              <a:rPr lang="en-GB"/>
              <a:t>On appropriate verges (where safety considerations have been ruled out) the cutting frequency will be reduced to allow wildflowers to bloom and later set seed. Where possible high quality grassland verges will be identified and mapped as Roadside Nature Reserves. These core plots will encourage the expansion of biodiversity throughout the verge network.</a:t>
            </a:r>
            <a:endParaRPr lang="en-GB">
              <a:cs typeface="Calibri"/>
            </a:endParaRPr>
          </a:p>
          <a:p>
            <a:r>
              <a:rPr lang="en-GB"/>
              <a:t> </a:t>
            </a:r>
            <a:endParaRPr lang="en-GB">
              <a:cs typeface="Calibri"/>
            </a:endParaRPr>
          </a:p>
          <a:p>
            <a:r>
              <a:rPr lang="en-GB"/>
              <a:t>Strategic open spaces will have a five-year management plan that ensures nature conservation and community involvement is considered for the space. In these strategic open spaces wilding areas will be set aside to allow nature to flourish. Some interventions may be delivered to enhance plant species, and a cut and remove in the high summer / early autumn will be the mechanism of choice where equipment can access the site.  </a:t>
            </a:r>
            <a:endParaRPr lang="en-GB">
              <a:cs typeface="Calibri"/>
            </a:endParaRPr>
          </a:p>
          <a:p>
            <a:r>
              <a:rPr lang="en-GB"/>
              <a:t> </a:t>
            </a:r>
            <a:endParaRPr lang="en-GB">
              <a:cs typeface="Calibri"/>
            </a:endParaRPr>
          </a:p>
          <a:p>
            <a:r>
              <a:rPr lang="en-GB"/>
              <a:t>A programme of communications will be rolled out to explain the change in management approaches that residents will notice. Signage and communications to parishes will inform communities about the changes they will see in their local environment and the reasons behind the changes.</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16</a:t>
            </a:fld>
            <a:endParaRPr lang="en-GB"/>
          </a:p>
        </p:txBody>
      </p:sp>
    </p:spTree>
    <p:extLst>
      <p:ext uri="{BB962C8B-B14F-4D97-AF65-F5344CB8AC3E}">
        <p14:creationId xmlns:p14="http://schemas.microsoft.com/office/powerpoint/2010/main" val="3745355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tree strategy will provide a strategic framework to increase tree canopy cover across the county, ensuring the right tree, right place, right pace, ethos is followed. </a:t>
            </a:r>
            <a:endParaRPr lang="en-US"/>
          </a:p>
          <a:p>
            <a:endParaRPr lang="en-GB"/>
          </a:p>
          <a:p>
            <a:r>
              <a:rPr lang="en-GB"/>
              <a:t>Whilst some areas of the county are generally heavily wooded, Somerset’s tree cover currently sits at around 8% of the county – the national average is 13% and the national target is 14%. </a:t>
            </a:r>
            <a:endParaRPr lang="en-US"/>
          </a:p>
          <a:p>
            <a:endParaRPr lang="en-GB"/>
          </a:p>
          <a:p>
            <a:r>
              <a:rPr lang="en-GB"/>
              <a:t>Benefits of increasing the canopy cover include:</a:t>
            </a:r>
            <a:endParaRPr lang="en-US"/>
          </a:p>
          <a:p>
            <a:pPr marL="171450" indent="-171450">
              <a:buFont typeface="Calibri"/>
              <a:buChar char="•"/>
            </a:pPr>
            <a:r>
              <a:rPr lang="en-GB"/>
              <a:t>Purification of water sources </a:t>
            </a:r>
            <a:endParaRPr lang="en-US"/>
          </a:p>
          <a:p>
            <a:pPr marL="171450" indent="-171450">
              <a:buFont typeface="Calibri"/>
              <a:buChar char="•"/>
            </a:pPr>
            <a:r>
              <a:rPr lang="en-GB"/>
              <a:t>Increased production of sustainable building materials </a:t>
            </a:r>
            <a:endParaRPr lang="en-US"/>
          </a:p>
          <a:p>
            <a:pPr marL="171450" indent="-171450">
              <a:buFont typeface="Calibri"/>
              <a:buChar char="•"/>
            </a:pPr>
            <a:r>
              <a:rPr lang="en-GB"/>
              <a:t>Increased air quality </a:t>
            </a:r>
            <a:endParaRPr lang="en-US"/>
          </a:p>
          <a:p>
            <a:pPr marL="171450" indent="-171450">
              <a:buFont typeface="Calibri"/>
              <a:buChar char="•"/>
            </a:pPr>
            <a:r>
              <a:rPr lang="en-GB"/>
              <a:t>Climate Change adaptation such as shade for people and livestock during hotter summers </a:t>
            </a:r>
            <a:endParaRPr lang="en-US"/>
          </a:p>
          <a:p>
            <a:pPr marL="171450" indent="-171450">
              <a:buFont typeface="Calibri"/>
              <a:buChar char="•"/>
            </a:pPr>
            <a:r>
              <a:rPr lang="en-GB"/>
              <a:t>Increased biodiversity</a:t>
            </a:r>
            <a:endParaRPr lang="en-US"/>
          </a:p>
          <a:p>
            <a:pPr marL="171450" indent="-171450">
              <a:buFont typeface="Calibri"/>
              <a:buChar char="•"/>
            </a:pPr>
            <a:r>
              <a:rPr lang="en-GB"/>
              <a:t>Reducing the impacts of surface water runoff and flooding</a:t>
            </a:r>
            <a:endParaRPr lang="en-US"/>
          </a:p>
          <a:p>
            <a:pPr marL="171450" indent="-171450">
              <a:buFont typeface="Calibri"/>
              <a:buChar char="•"/>
            </a:pPr>
            <a:r>
              <a:rPr lang="en-GB"/>
              <a:t>Plus increasing the health and wellbeing benefits of access to nature.</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Arial" panose="020B0604020202020204" pitchFamily="34" charset="0"/>
                <a:ea typeface="Calibri" panose="020F0502020204030204" pitchFamily="34" charset="0"/>
                <a:cs typeface="Times New Roman" panose="02020603050405020304" pitchFamily="18" charset="0"/>
              </a:rPr>
              <a:t>Work is already underway with the creation of three new posts, funded through a successful bid to Defra’s Woodland Creation Accelerator Fund. With tasks including supporting existing tree groups and encouraging new ones, these roles are expected to be in place by the beginning of the summer - </a:t>
            </a:r>
            <a:r>
              <a:rPr lang="en-GB"/>
              <a:t>utilising £300k of funding gained from the Woodland Creation Accelerator Fund to deliver on the strategy.</a:t>
            </a:r>
            <a:endParaRPr lang="en-US"/>
          </a:p>
        </p:txBody>
      </p:sp>
      <p:sp>
        <p:nvSpPr>
          <p:cNvPr id="4" name="Slide Number Placeholder 3"/>
          <p:cNvSpPr>
            <a:spLocks noGrp="1"/>
          </p:cNvSpPr>
          <p:nvPr>
            <p:ph type="sldNum" sz="quarter" idx="5"/>
          </p:nvPr>
        </p:nvSpPr>
        <p:spPr/>
        <p:txBody>
          <a:bodyPr/>
          <a:lstStyle/>
          <a:p>
            <a:fld id="{E899E98C-7401-4C68-AAD2-BC26A1380E66}" type="slidenum">
              <a:rPr lang="en-GB" smtClean="0"/>
              <a:t>17</a:t>
            </a:fld>
            <a:endParaRPr lang="en-GB"/>
          </a:p>
        </p:txBody>
      </p:sp>
    </p:spTree>
    <p:extLst>
      <p:ext uri="{BB962C8B-B14F-4D97-AF65-F5344CB8AC3E}">
        <p14:creationId xmlns:p14="http://schemas.microsoft.com/office/powerpoint/2010/main" val="27023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Somerset Council is the Lead Local Flood Authority for Somerset, which means they lead in managing local flood risks (i.e. risks of flooding from surface water, ground water and smaller watercourses).</a:t>
            </a:r>
          </a:p>
          <a:p>
            <a:endParaRPr lang="en-GB"/>
          </a:p>
          <a:p>
            <a:r>
              <a:rPr lang="en-GB"/>
              <a:t>LLFA’s are required to prepare and maintain a strategy for local flood risk management in their areas, coordinate views and activity with other local bodies and communities through public consultation and scrutiny, and delivery planning.</a:t>
            </a:r>
          </a:p>
          <a:p>
            <a:endParaRPr lang="en-GB"/>
          </a:p>
          <a:p>
            <a:r>
              <a:rPr lang="en-GB"/>
              <a:t>Flooding is an habitual risk to many of us within the county which is only due to get worse as rain patterns and water levels change due to climate change, but learning from a number of projects that we spearheaded here in Somerset, including Co-Adapt and Triple C, we can influence better land-use and champion Natural Flood Management techniques that not only reduce flood risk but increase biodiversity and address water quality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Times New Roman" panose="02020603050405020304" pitchFamily="18" charset="0"/>
              </a:rPr>
              <a:t>The SRA is a partnership between Somerset Council, the local internal drainage boards, the Environment Agency, Natural England and Wessex Regional Flood &amp; Coastal </a:t>
            </a:r>
            <a:r>
              <a:rPr lang="en-GB" sz="1800" kern="100" err="1">
                <a:effectLst/>
                <a:latin typeface="Calibri" panose="020F0502020204030204" pitchFamily="34" charset="0"/>
                <a:ea typeface="Calibri" panose="020F0502020204030204" pitchFamily="34" charset="0"/>
                <a:cs typeface="Times New Roman" panose="02020603050405020304" pitchFamily="18" charset="0"/>
              </a:rPr>
              <a:t>Commitee</a:t>
            </a:r>
            <a:r>
              <a:rPr lang="en-GB" sz="1800" kern="100">
                <a:effectLst/>
                <a:latin typeface="Calibri" panose="020F0502020204030204" pitchFamily="34" charset="0"/>
                <a:ea typeface="Calibri" panose="020F0502020204030204" pitchFamily="34" charset="0"/>
                <a:cs typeface="Times New Roman" panose="02020603050405020304" pitchFamily="18" charset="0"/>
              </a:rPr>
              <a:t>. Only in Somerset do partners work so closely together to tackle flooding problems. </a:t>
            </a:r>
            <a:endParaRPr lang="en-GB" sz="1800" kern="100">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solidFill>
                  <a:srgbClr val="000000"/>
                </a:solidFill>
                <a:effectLst/>
                <a:latin typeface="Calibri" panose="020F0502020204030204" pitchFamily="34" charset="0"/>
                <a:ea typeface="Calibri" panose="020F0502020204030204" pitchFamily="34" charset="0"/>
              </a:rPr>
              <a:t>Another project part funded by the SRA is the brand-new Climate Adaption toolkit by Adapting the Levels. This toolkit is designed to share the Adapting the Levels project’s knowledge and messages across Somerset, leaving a legacy of empowering communities to adapt to climate change.</a:t>
            </a:r>
            <a:endParaRPr lang="en-GB" sz="1800" kern="100">
              <a:effectLst/>
              <a:latin typeface="Arial" panose="020B0604020202020204" pitchFamily="34" charset="0"/>
              <a:ea typeface="Calibri" panose="020F0502020204030204" pitchFamily="34" charset="0"/>
            </a:endParaRPr>
          </a:p>
          <a:p>
            <a:endParaRPr lang="en-GB">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18</a:t>
            </a:fld>
            <a:endParaRPr lang="en-GB"/>
          </a:p>
        </p:txBody>
      </p:sp>
    </p:spTree>
    <p:extLst>
      <p:ext uri="{BB962C8B-B14F-4D97-AF65-F5344CB8AC3E}">
        <p14:creationId xmlns:p14="http://schemas.microsoft.com/office/powerpoint/2010/main" val="125757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1. </a:t>
            </a:r>
            <a:r>
              <a:rPr lang="en-GB"/>
              <a:t>Policy as stated in Appendix 7 of SRA MoU for 2023-24, about SRA Grant Guidelines, Paragraph 3, The long view, e)</a:t>
            </a:r>
            <a:r>
              <a:rPr lang="en-GB" sz="1800">
                <a:effectLst/>
                <a:latin typeface="Arial" panose="020B0604020202020204" pitchFamily="34" charset="0"/>
                <a:ea typeface="SimSun" panose="02010600030101010101" pitchFamily="2" charset="-122"/>
                <a:cs typeface="Arial" panose="020B0604020202020204" pitchFamily="34" charset="0"/>
              </a:rPr>
              <a:t> “Addressing the Climate Emergency – to encourage projects which directly support Somerset’s response to climate change by increasing resilience and encouraging adaptation to the effects of climate change”.</a:t>
            </a:r>
            <a:endParaRPr lang="en-GB" sz="1800">
              <a:effectLst/>
              <a:latin typeface="Arial" panose="020B0604020202020204" pitchFamily="34" charset="0"/>
              <a:ea typeface="SimSun" panose="02010600030101010101" pitchFamily="2" charset="-122"/>
              <a:cs typeface="Times New Roman" panose="02020603050405020304" pitchFamily="18" charset="0"/>
            </a:endParaRPr>
          </a:p>
          <a:p>
            <a:r>
              <a:rPr lang="en-GB" b="1"/>
              <a:t>2. </a:t>
            </a:r>
            <a:r>
              <a:rPr lang="en-GB"/>
              <a:t>First picture shows scheme of national interest and significance part-funded by the SRA, the ongoing ‘Stage 0’ river restoration work on the National Trust’s Holnicote estate in West Somerset. There is more about this on pages 8-9 of the draft SRA Annual Report 2022-23, which Cllr Dyke has a copy of. Sample quote: “It will help to tackle the impacts of climate change by holding water in the landscape.” There is also a long news story about this on the SRA website: </a:t>
            </a:r>
            <a:r>
              <a:rPr lang="en-GB">
                <a:hlinkClick r:id="rId3"/>
              </a:rPr>
              <a:t>A UK first for Somerset as Exmoor river floodplain restored - Somerset Rivers Authority</a:t>
            </a:r>
            <a:endParaRPr lang="en-GB"/>
          </a:p>
          <a:p>
            <a:r>
              <a:rPr lang="en-GB" b="1"/>
              <a:t>3. </a:t>
            </a:r>
            <a:r>
              <a:rPr lang="en-GB"/>
              <a:t>Second picture shows equipment being installed this year as part of a project to help communities respond better to flash flooding. The risks arising from this are expected to get more severe as downpours get more intense. Again featured in the SRA Annual Report 202-23 on page 29.</a:t>
            </a:r>
          </a:p>
          <a:p>
            <a:r>
              <a:rPr lang="en-GB"/>
              <a:t>4. Fresh out a few weeks ago, part-funded by the SRA, was a 28-page Climate Adaptation Toolkit. More information on page 29 of the SRA Annual Report. A copy of the Toolkit can be downloaded at: </a:t>
            </a:r>
            <a:r>
              <a:rPr lang="en-GB">
                <a:hlinkClick r:id="rId4"/>
              </a:rPr>
              <a:t>Adapting to Climate Change on the Somerset Levels (adaptingthelevels.com)</a:t>
            </a:r>
            <a:endParaRPr lang="en-GB"/>
          </a:p>
          <a:p>
            <a:r>
              <a:rPr lang="en-GB"/>
              <a:t>5. If this same element of Adapting the Levels has previously been featured on another slide in this website, we suggest featuring Trees for Water instead. See pages 17-18 of the new Annual Report 2022-23 or look on the SRA website at, for example: </a:t>
            </a:r>
            <a:r>
              <a:rPr lang="en-GB">
                <a:hlinkClick r:id="rId5"/>
              </a:rPr>
              <a:t>Trees for Water Action Fund 2021-22 - Somerset Rivers Authority</a:t>
            </a:r>
            <a:r>
              <a:rPr lang="en-GB"/>
              <a:t> or </a:t>
            </a:r>
            <a:r>
              <a:rPr lang="en-GB">
                <a:hlinkClick r:id="rId6"/>
              </a:rPr>
              <a:t>Trees for Water - Somerset Rivers Authority</a:t>
            </a:r>
            <a:r>
              <a:rPr lang="en-GB"/>
              <a:t> Quite a few pics on these pages on the SRA website.</a:t>
            </a:r>
          </a:p>
        </p:txBody>
      </p:sp>
      <p:sp>
        <p:nvSpPr>
          <p:cNvPr id="4" name="Slide Number Placeholder 3"/>
          <p:cNvSpPr>
            <a:spLocks noGrp="1"/>
          </p:cNvSpPr>
          <p:nvPr>
            <p:ph type="sldNum" sz="quarter" idx="5"/>
          </p:nvPr>
        </p:nvSpPr>
        <p:spPr/>
        <p:txBody>
          <a:bodyPr/>
          <a:lstStyle/>
          <a:p>
            <a:fld id="{E899E98C-7401-4C68-AAD2-BC26A1380E66}" type="slidenum">
              <a:rPr lang="en-GB" smtClean="0"/>
              <a:t>19</a:t>
            </a:fld>
            <a:endParaRPr lang="en-GB"/>
          </a:p>
        </p:txBody>
      </p:sp>
    </p:spTree>
    <p:extLst>
      <p:ext uri="{BB962C8B-B14F-4D97-AF65-F5344CB8AC3E}">
        <p14:creationId xmlns:p14="http://schemas.microsoft.com/office/powerpoint/2010/main" val="3535019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External Residents Environment Champions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Schemes have been run in South Somerset and Sedgemoor District Councils, and will continue through the new council.</a:t>
            </a:r>
          </a:p>
          <a:p>
            <a:endParaRPr lang="en-GB"/>
          </a:p>
          <a:p>
            <a:pPr indent="-228600">
              <a:lnSpc>
                <a:spcPct val="90000"/>
              </a:lnSpc>
              <a:spcAft>
                <a:spcPts val="600"/>
              </a:spcAft>
              <a:buFont typeface="Arial" panose="020B0604020202020204" pitchFamily="34" charset="0"/>
              <a:buChar char="•"/>
            </a:pPr>
            <a:r>
              <a:rPr lang="en-US" sz="1200"/>
              <a:t>Regular events – online and in person</a:t>
            </a:r>
          </a:p>
          <a:p>
            <a:pPr indent="-228600">
              <a:lnSpc>
                <a:spcPct val="90000"/>
              </a:lnSpc>
              <a:spcAft>
                <a:spcPts val="600"/>
              </a:spcAft>
              <a:buFont typeface="Arial" panose="020B0604020202020204" pitchFamily="34" charset="0"/>
              <a:buChar char="•"/>
            </a:pPr>
            <a:r>
              <a:rPr lang="en-US" sz="1200"/>
              <a:t>Resources and information for parishes, green groups and residents</a:t>
            </a:r>
          </a:p>
          <a:p>
            <a:pPr indent="-228600">
              <a:lnSpc>
                <a:spcPct val="90000"/>
              </a:lnSpc>
              <a:spcAft>
                <a:spcPts val="600"/>
              </a:spcAft>
              <a:buFont typeface="Arial" panose="020B0604020202020204" pitchFamily="34" charset="0"/>
              <a:buChar char="•"/>
            </a:pPr>
            <a:r>
              <a:rPr lang="en-US" sz="1200"/>
              <a:t>Building resilience through educating communities about adaptation to the inevitable impacts of climate change</a:t>
            </a:r>
          </a:p>
          <a:p>
            <a:pPr indent="-228600">
              <a:lnSpc>
                <a:spcPct val="90000"/>
              </a:lnSpc>
              <a:spcAft>
                <a:spcPts val="600"/>
              </a:spcAft>
              <a:buFont typeface="Arial" panose="020B0604020202020204" pitchFamily="34" charset="0"/>
              <a:buChar char="•"/>
            </a:pPr>
            <a:r>
              <a:rPr lang="en-US" sz="1200"/>
              <a:t>Opportunity for networking and sharing best practice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0000"/>
                </a:solidFill>
                <a:latin typeface="Arial" panose="020B0604020202020204" pitchFamily="34" charset="0"/>
                <a:cs typeface="Arial" panose="020B0604020202020204" pitchFamily="34" charset="0"/>
              </a:rPr>
              <a:t>The </a:t>
            </a:r>
            <a:r>
              <a:rPr lang="en-GB" sz="1200" b="0" i="0">
                <a:solidFill>
                  <a:srgbClr val="000000"/>
                </a:solidFill>
                <a:effectLst/>
                <a:latin typeface="Arial" panose="020B0604020202020204" pitchFamily="34" charset="0"/>
                <a:cs typeface="Arial" panose="020B0604020202020204" pitchFamily="34" charset="0"/>
              </a:rPr>
              <a:t>Environment Champion network is a growing network of local residents, passionate about the environment. We share best practice and support each other to deliver local eco projects across the district. As part of the voluntary initiative, we aim to communicate national and local grant funding opportunities and provide seasonal resource packs to our Champions to help encourage your environmental plans.</a:t>
            </a:r>
          </a:p>
          <a:p>
            <a:endParaRPr lang="en-GB" sz="12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We have run many events for our Environment Champions, with local speakers e.g. from SCAN, Green </a:t>
            </a:r>
            <a:r>
              <a:rPr lang="en-GB" err="1"/>
              <a:t>Wedmore</a:t>
            </a:r>
            <a:r>
              <a:rPr lang="en-GB"/>
              <a:t>, Local Nature </a:t>
            </a:r>
            <a:r>
              <a:rPr lang="en-GB" err="1"/>
              <a:t>Partnershp</a:t>
            </a:r>
            <a:r>
              <a:rPr lang="en-GB"/>
              <a:t>/Somerset Wildlife Trust, and a horticultural lecturer at Bridgwater College who gave a talk on ecology in the </a:t>
            </a:r>
            <a:r>
              <a:rPr lang="en-GB" err="1"/>
              <a:t>Steart</a:t>
            </a:r>
            <a:r>
              <a:rPr lang="en-GB"/>
              <a:t> Marshes in Sedgemoor. We also had our own officer speak about their Community Adaptation Toolkit at an in-person workshop in </a:t>
            </a:r>
            <a:r>
              <a:rPr lang="en-GB" err="1"/>
              <a:t>Othery</a:t>
            </a:r>
            <a:r>
              <a:rPr lang="en-GB"/>
              <a:t> Village Hall, which led to us being able to give advice to local rural halls on applications for the rural halls grant. Our last event in February 2023 was run with the Wetlands &amp; Wildfowl Trust – an online presentation followed by an in-person workshop at the wetlands site in Bridgwater.</a:t>
            </a:r>
          </a:p>
          <a:p>
            <a:pPr marL="0" indent="0">
              <a:lnSpc>
                <a:spcPct val="90000"/>
              </a:lnSpc>
              <a:spcAft>
                <a:spcPts val="600"/>
              </a:spcAft>
              <a:buFont typeface="Arial" panose="020B0604020202020204" pitchFamily="34" charset="0"/>
              <a:buNone/>
            </a:pPr>
            <a:endParaRPr lang="en-US" sz="1200"/>
          </a:p>
          <a:p>
            <a:endParaRPr lang="en-GB" sz="12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Internal Staff Environment Champions program</a:t>
            </a:r>
            <a:endParaRPr lang="en-GB"/>
          </a:p>
          <a:p>
            <a:r>
              <a:rPr lang="en-GB" sz="1800">
                <a:effectLst/>
                <a:latin typeface="Calibri" panose="020F0502020204030204" pitchFamily="34" charset="0"/>
                <a:ea typeface="Calibri" panose="020F0502020204030204" pitchFamily="34" charset="0"/>
              </a:rPr>
              <a:t>The network has previously been run at Sedgemoor District Council and South Somerset District Council. We are seeing officers from a range of service areas throughout the council, with backgrounds across all five previous councils. </a:t>
            </a:r>
          </a:p>
          <a:p>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The network will look to host semi-regular Climate Cafés to provide an opportunity to discuss issues, ask questions, learn from each other and experts, and share good practice across the council. The Teams channel also provides a space for officers to share information, resources, and have ongoing discussions about the topic.</a:t>
            </a:r>
          </a:p>
          <a:p>
            <a:r>
              <a:rPr lang="en-GB" sz="1800">
                <a:effectLst/>
                <a:latin typeface="Calibri" panose="020F0502020204030204" pitchFamily="34" charset="0"/>
                <a:ea typeface="Calibri" panose="020F0502020204030204" pitchFamily="34" charset="0"/>
              </a:rPr>
              <a:t> </a:t>
            </a:r>
          </a:p>
          <a:p>
            <a:r>
              <a:rPr lang="en-GB" sz="1800">
                <a:effectLst/>
                <a:latin typeface="Calibri" panose="020F0502020204030204" pitchFamily="34" charset="0"/>
                <a:ea typeface="Calibri" panose="020F0502020204030204" pitchFamily="34" charset="0"/>
              </a:rPr>
              <a:t>This Staff Environment Champions network will run separately from the Community Of Practice, which will be about bringing in cross-council staff working on delivering the council's targets/aims and objectives. It will also be separate from the residents Environment Champions program, which will engage with members of the public and is in the process of being set up for the new council.</a:t>
            </a:r>
          </a:p>
        </p:txBody>
      </p:sp>
      <p:sp>
        <p:nvSpPr>
          <p:cNvPr id="4" name="Slide Number Placeholder 3"/>
          <p:cNvSpPr>
            <a:spLocks noGrp="1"/>
          </p:cNvSpPr>
          <p:nvPr>
            <p:ph type="sldNum" sz="quarter" idx="5"/>
          </p:nvPr>
        </p:nvSpPr>
        <p:spPr/>
        <p:txBody>
          <a:bodyPr/>
          <a:lstStyle/>
          <a:p>
            <a:fld id="{E899E98C-7401-4C68-AAD2-BC26A1380E66}" type="slidenum">
              <a:rPr lang="en-GB" smtClean="0"/>
              <a:t>20</a:t>
            </a:fld>
            <a:endParaRPr lang="en-GB"/>
          </a:p>
        </p:txBody>
      </p:sp>
    </p:spTree>
    <p:extLst>
      <p:ext uri="{BB962C8B-B14F-4D97-AF65-F5344CB8AC3E}">
        <p14:creationId xmlns:p14="http://schemas.microsoft.com/office/powerpoint/2010/main" val="330695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Towards a Climate Resilient Somerset is Somerset’s Climate Emergency Strategy which was co-produced by Somerset County Council, the four District Councils and industry experts in response to the Climate Emergency declaration.</a:t>
            </a:r>
          </a:p>
          <a:p>
            <a:endParaRPr lang="en-US"/>
          </a:p>
          <a:p>
            <a:r>
              <a:rPr lang="en-US"/>
              <a:t>The Goals of the Strategy are:</a:t>
            </a:r>
            <a:endParaRPr lang="en-US">
              <a:cs typeface="Calibri" panose="020F0502020204030204"/>
            </a:endParaRPr>
          </a:p>
          <a:p>
            <a:r>
              <a:rPr lang="en-US"/>
              <a:t>Goal 1: To </a:t>
            </a:r>
            <a:r>
              <a:rPr lang="en-US" err="1"/>
              <a:t>decarbonise</a:t>
            </a:r>
            <a:r>
              <a:rPr lang="en-US"/>
              <a:t> Local Authorities, the wider public sector estates and reduce our carbon footprint </a:t>
            </a:r>
            <a:endParaRPr lang="en-US">
              <a:cs typeface="Calibri"/>
            </a:endParaRPr>
          </a:p>
          <a:p>
            <a:r>
              <a:rPr lang="en-US"/>
              <a:t> Goal 2: To work towards making Somerset a Carbon Neutral County by 2030 </a:t>
            </a:r>
            <a:endParaRPr lang="en-US">
              <a:cs typeface="Calibri"/>
            </a:endParaRPr>
          </a:p>
          <a:p>
            <a:r>
              <a:rPr lang="en-US"/>
              <a:t> Goal 3: To have a Somerset which is prepared for, and resilient to, the impacts of Climate Change</a:t>
            </a:r>
            <a:endParaRPr lang="en-US">
              <a:cs typeface="Calibri"/>
            </a:endParaRPr>
          </a:p>
          <a:p>
            <a:endParaRPr lang="en-US"/>
          </a:p>
          <a:p>
            <a:r>
              <a:rPr lang="en-US"/>
              <a:t>The strategy sets out 9 different workstreams (Energy, Transport, Built Environment, Business &amp; Supply Chain, Natural Environment, Farming and Food, Water, Waste &amp; Resources, Communications) which will work towards delivering 63 outcomes highlighted within the strategy. </a:t>
            </a:r>
            <a:endParaRPr lang="en-US">
              <a:cs typeface="Calibri"/>
            </a:endParaRPr>
          </a:p>
          <a:p>
            <a:endParaRPr lang="en-US"/>
          </a:p>
          <a:p>
            <a:r>
              <a:rPr lang="en-US"/>
              <a:t>Over the coming months we will be updating the county-wide climate emergency strategy to reflect that the ecological emergency has an equal weighting to the carbon reduction imperative and initiatives in our focus to address the immediate and future risks of climate change and our ecological crisis.</a:t>
            </a:r>
          </a:p>
          <a:p>
            <a:endParaRPr lang="en-US">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3</a:t>
            </a:fld>
            <a:endParaRPr lang="en-GB"/>
          </a:p>
        </p:txBody>
      </p:sp>
    </p:spTree>
    <p:extLst>
      <p:ext uri="{BB962C8B-B14F-4D97-AF65-F5344CB8AC3E}">
        <p14:creationId xmlns:p14="http://schemas.microsoft.com/office/powerpoint/2010/main" val="2539241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Arial" panose="020B0604020202020204" pitchFamily="34" charset="0"/>
                <a:cs typeface="Arial" panose="020B0604020202020204" pitchFamily="34" charset="0"/>
              </a:rPr>
              <a:t>NEW COUNCIL: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cs typeface="Arial" panose="020B0604020202020204" pitchFamily="34" charset="0"/>
              </a:rPr>
              <a:t>In every edition, we share news and information to help support parishes, green groups and individuals in Somerset.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cs typeface="Arial" panose="020B0604020202020204" pitchFamily="34" charset="0"/>
              </a:rPr>
              <a:t>Each edition is published monthly, on the last Friday of the month.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cs typeface="Arial" panose="020B0604020202020204" pitchFamily="34" charset="0"/>
              </a:rPr>
              <a:t>There are </a:t>
            </a:r>
            <a:r>
              <a:rPr lang="en-GB" b="0" i="0">
                <a:effectLst/>
                <a:latin typeface="-apple-system"/>
              </a:rPr>
              <a:t>1282</a:t>
            </a:r>
            <a:r>
              <a:rPr lang="en-GB" sz="1200">
                <a:effectLst/>
                <a:latin typeface="Arial" panose="020B0604020202020204" pitchFamily="34" charset="0"/>
                <a:cs typeface="Arial" panose="020B0604020202020204" pitchFamily="34" charset="0"/>
              </a:rPr>
              <a:t> subscribers, including parishes, local green groups, Environment Champions, interested residents.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cs typeface="Arial" panose="020B0604020202020204" pitchFamily="34" charset="0"/>
              </a:rPr>
              <a:t>The newsletter also goes out to all Somerset staff and councillors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Now writing the third edition. Goes out to subscribed residents across all Somerset areas. </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Latest news</a:t>
            </a:r>
          </a:p>
          <a:p>
            <a:pPr marL="800100" lvl="1" indent="-342900">
              <a:buFont typeface="Arial" panose="020B0604020202020204" pitchFamily="34" charset="0"/>
              <a:buChar char="•"/>
            </a:pPr>
            <a:r>
              <a:rPr lang="en-GB" sz="1200">
                <a:latin typeface="Arial" panose="020B0604020202020204" pitchFamily="34" charset="0"/>
                <a:cs typeface="Arial" panose="020B0604020202020204" pitchFamily="34" charset="0"/>
              </a:rPr>
              <a:t>National/global climate news</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Local news</a:t>
            </a:r>
          </a:p>
          <a:p>
            <a:pPr marL="800100" lvl="1" indent="-342900">
              <a:buFont typeface="Arial" panose="020B0604020202020204" pitchFamily="34" charset="0"/>
              <a:buChar char="•"/>
            </a:pPr>
            <a:r>
              <a:rPr lang="en-GB" sz="1200">
                <a:latin typeface="Arial" panose="020B0604020202020204" pitchFamily="34" charset="0"/>
                <a:cs typeface="Arial" panose="020B0604020202020204" pitchFamily="34" charset="0"/>
              </a:rPr>
              <a:t>Updates from organisations in Somerset</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Your community</a:t>
            </a:r>
          </a:p>
          <a:p>
            <a:pPr marL="800100" lvl="1" indent="-342900">
              <a:buFont typeface="Arial" panose="020B0604020202020204" pitchFamily="34" charset="0"/>
              <a:buChar char="•"/>
            </a:pPr>
            <a:r>
              <a:rPr lang="en-GB" sz="1200">
                <a:latin typeface="Arial" panose="020B0604020202020204" pitchFamily="34" charset="0"/>
                <a:cs typeface="Arial" panose="020B0604020202020204" pitchFamily="34" charset="0"/>
              </a:rPr>
              <a:t>Achievements from local green groups</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News from Somerset Council</a:t>
            </a:r>
          </a:p>
          <a:p>
            <a:pPr marL="800100" lvl="1" indent="-342900">
              <a:buFont typeface="Arial" panose="020B0604020202020204" pitchFamily="34" charset="0"/>
              <a:buChar char="•"/>
            </a:pPr>
            <a:r>
              <a:rPr lang="en-GB" sz="1200">
                <a:latin typeface="Arial" panose="020B0604020202020204" pitchFamily="34" charset="0"/>
                <a:cs typeface="Arial" panose="020B0604020202020204" pitchFamily="34" charset="0"/>
              </a:rPr>
              <a:t>Update on council climate work, important information, climate achievements</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Events and get involved</a:t>
            </a:r>
          </a:p>
          <a:p>
            <a:pPr marL="800100" lvl="1" indent="-342900">
              <a:buFont typeface="Arial" panose="020B0604020202020204" pitchFamily="34" charset="0"/>
              <a:buChar char="•"/>
            </a:pPr>
            <a:r>
              <a:rPr lang="en-GB" sz="1200">
                <a:latin typeface="Arial" panose="020B0604020202020204" pitchFamily="34" charset="0"/>
                <a:cs typeface="Arial" panose="020B0604020202020204" pitchFamily="34" charset="0"/>
              </a:rPr>
              <a:t>Opportunities anyone can get involved in in the upcoming month</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Resources and opportunities</a:t>
            </a:r>
          </a:p>
          <a:p>
            <a:pPr marL="800100" lvl="1" indent="-342900">
              <a:buFont typeface="Arial" panose="020B0604020202020204" pitchFamily="34" charset="0"/>
              <a:buChar char="•"/>
            </a:pPr>
            <a:r>
              <a:rPr lang="en-GB" sz="1200">
                <a:latin typeface="Arial" panose="020B0604020202020204" pitchFamily="34" charset="0"/>
                <a:cs typeface="Arial" panose="020B0604020202020204" pitchFamily="34" charset="0"/>
              </a:rPr>
              <a:t>Volunteering opportunities, information on adaptation</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Grants and funding</a:t>
            </a:r>
          </a:p>
          <a:p>
            <a:pPr marL="342900" indent="-342900">
              <a:buFont typeface="Arial" panose="020B0604020202020204" pitchFamily="34" charset="0"/>
              <a:buChar char="•"/>
            </a:pPr>
            <a:r>
              <a:rPr lang="en-GB" sz="1200">
                <a:latin typeface="Arial" panose="020B0604020202020204" pitchFamily="34" charset="0"/>
                <a:cs typeface="Arial" panose="020B0604020202020204" pitchFamily="34" charset="0"/>
              </a:rPr>
              <a:t>Media corner</a:t>
            </a:r>
          </a:p>
          <a:p>
            <a:pPr marL="800100" lvl="1" indent="-342900">
              <a:buFont typeface="Arial" panose="020B0604020202020204" pitchFamily="34" charset="0"/>
              <a:buChar char="•"/>
            </a:pPr>
            <a:r>
              <a:rPr lang="en-GB" sz="1200">
                <a:latin typeface="Arial" panose="020B0604020202020204" pitchFamily="34" charset="0"/>
                <a:cs typeface="Arial" panose="020B0604020202020204" pitchFamily="34" charset="0"/>
              </a:rPr>
              <a:t>Book/podcast/film recommendations to learn more/delve deeper</a:t>
            </a:r>
          </a:p>
          <a:p>
            <a:endParaRPr lang="en-US">
              <a:cs typeface="Calibri"/>
            </a:endParaRPr>
          </a:p>
          <a:p>
            <a:endParaRPr lang="en-US">
              <a:cs typeface="Calibri"/>
            </a:endParaRPr>
          </a:p>
          <a:p>
            <a:r>
              <a:rPr lang="en-US" b="1">
                <a:cs typeface="Calibri"/>
              </a:rPr>
              <a:t>PREVIOUS:</a:t>
            </a:r>
          </a:p>
          <a:p>
            <a:r>
              <a:rPr lang="en-US">
                <a:cs typeface="Calibri"/>
              </a:rPr>
              <a:t>SSDC – Get </a:t>
            </a:r>
            <a:r>
              <a:rPr lang="en-US" err="1">
                <a:cs typeface="Calibri"/>
              </a:rPr>
              <a:t>SuSSed</a:t>
            </a:r>
            <a:r>
              <a:rPr lang="en-US">
                <a:cs typeface="Calibri"/>
              </a:rPr>
              <a:t>. 30 issues.</a:t>
            </a:r>
          </a:p>
          <a:p>
            <a:r>
              <a:rPr lang="en-US">
                <a:cs typeface="Calibri"/>
              </a:rPr>
              <a:t>SDC – Sustainable Sedgemoor. 21 issues.</a:t>
            </a:r>
          </a:p>
          <a:p>
            <a:r>
              <a:rPr lang="en-US">
                <a:cs typeface="Calibri"/>
              </a:rPr>
              <a:t>SWT – Somerset West &amp; Taunton Climate News. 12 issues.</a:t>
            </a:r>
          </a:p>
        </p:txBody>
      </p:sp>
      <p:sp>
        <p:nvSpPr>
          <p:cNvPr id="4" name="Slide Number Placeholder 3"/>
          <p:cNvSpPr>
            <a:spLocks noGrp="1"/>
          </p:cNvSpPr>
          <p:nvPr>
            <p:ph type="sldNum" sz="quarter" idx="5"/>
          </p:nvPr>
        </p:nvSpPr>
        <p:spPr/>
        <p:txBody>
          <a:bodyPr/>
          <a:lstStyle/>
          <a:p>
            <a:fld id="{E899E98C-7401-4C68-AAD2-BC26A1380E66}" type="slidenum">
              <a:rPr lang="en-GB" smtClean="0"/>
              <a:t>21</a:t>
            </a:fld>
            <a:endParaRPr lang="en-GB"/>
          </a:p>
        </p:txBody>
      </p:sp>
    </p:spTree>
    <p:extLst>
      <p:ext uri="{BB962C8B-B14F-4D97-AF65-F5344CB8AC3E}">
        <p14:creationId xmlns:p14="http://schemas.microsoft.com/office/powerpoint/2010/main" val="313884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Local Community Networks are starting up over 18 area cross Somerset. Their first meetings are running from June to August. Their purpose is to be the focus for the new Council for community engagement and development, within an ethos of local partnership working, looking to improve outcomes for residents through establishing strong connections between Somerset Council, our communities and our partners. This will include social, economic and environmental priorities set by the individual areas and based on data and evidence provided already, and supported by our partners &amp; stakeholders expertise (e.g. environmental groups, etc)</a:t>
            </a:r>
          </a:p>
          <a:p>
            <a:endParaRPr lang="en-GB"/>
          </a:p>
          <a:p>
            <a:r>
              <a:rPr lang="en-GB"/>
              <a:t>Green partners are encouraged to contact </a:t>
            </a:r>
            <a:r>
              <a:rPr lang="en-GB">
                <a:effectLst/>
                <a:hlinkClick r:id="rId3" tooltip="mailto:lcn@somerset.gov.uk"/>
              </a:rPr>
              <a:t>LCN@somerset.gov.uk</a:t>
            </a:r>
            <a:r>
              <a:rPr lang="en-GB"/>
              <a:t> if they would like to join the LCNs to promote green/Climate &amp; environmental community matters</a:t>
            </a:r>
          </a:p>
        </p:txBody>
      </p:sp>
      <p:sp>
        <p:nvSpPr>
          <p:cNvPr id="4" name="Slide Number Placeholder 3"/>
          <p:cNvSpPr>
            <a:spLocks noGrp="1"/>
          </p:cNvSpPr>
          <p:nvPr>
            <p:ph type="sldNum" sz="quarter" idx="5"/>
          </p:nvPr>
        </p:nvSpPr>
        <p:spPr/>
        <p:txBody>
          <a:bodyPr/>
          <a:lstStyle/>
          <a:p>
            <a:fld id="{E899E98C-7401-4C68-AAD2-BC26A1380E66}" type="slidenum">
              <a:rPr lang="en-GB" smtClean="0"/>
              <a:t>22</a:t>
            </a:fld>
            <a:endParaRPr lang="en-GB"/>
          </a:p>
        </p:txBody>
      </p:sp>
    </p:spTree>
    <p:extLst>
      <p:ext uri="{BB962C8B-B14F-4D97-AF65-F5344CB8AC3E}">
        <p14:creationId xmlns:p14="http://schemas.microsoft.com/office/powerpoint/2010/main" val="322872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enable us to understand our own Council’s impact on the environment, we must understand where our carbon emissions come from and where we can make reductions in those emissions to help us become net zero by our 2030 target.</a:t>
            </a:r>
          </a:p>
          <a:p>
            <a:endParaRPr lang="en-US">
              <a:cs typeface="Calibri"/>
            </a:endParaRPr>
          </a:p>
          <a:p>
            <a:r>
              <a:rPr lang="en-US">
                <a:cs typeface="Calibri"/>
              </a:rPr>
              <a:t>We have been working with consultants CGI Ltd to bring together all of the data from the previous district and county councils in areas such as our electricity and gas consumption across our estate and operations, staff and Cllr commuting, business travel, water consumption and waste to create a new baseline of carbon emissions.</a:t>
            </a:r>
          </a:p>
          <a:p>
            <a:endParaRPr lang="en-US">
              <a:cs typeface="Calibri"/>
            </a:endParaRPr>
          </a:p>
          <a:p>
            <a:r>
              <a:rPr lang="en-US">
                <a:cs typeface="Calibri"/>
              </a:rPr>
              <a:t>We are backdating the calculation to 2018/19 as this was the year that all the Councils in Somerset declared or </a:t>
            </a:r>
            <a:r>
              <a:rPr lang="en-US" err="1">
                <a:cs typeface="Calibri"/>
              </a:rPr>
              <a:t>recognised</a:t>
            </a:r>
            <a:r>
              <a:rPr lang="en-US">
                <a:cs typeface="Calibri"/>
              </a:rPr>
              <a:t> the climate emergency. We have adopted a single methodology for consistency of data using the Local Government Association Greenhouse Gas Accounting Tool.</a:t>
            </a:r>
          </a:p>
          <a:p>
            <a:endParaRPr lang="en-US">
              <a:cs typeface="Calibri"/>
            </a:endParaRPr>
          </a:p>
          <a:p>
            <a:r>
              <a:rPr lang="en-US">
                <a:cs typeface="Calibri"/>
              </a:rPr>
              <a:t>Work continues on establishing our overall carbon footprint which will enable us to develop further our plans around estate </a:t>
            </a:r>
            <a:r>
              <a:rPr lang="en-US" err="1">
                <a:cs typeface="Calibri"/>
              </a:rPr>
              <a:t>decarbonisation</a:t>
            </a:r>
            <a:r>
              <a:rPr lang="en-US">
                <a:cs typeface="Calibri"/>
              </a:rPr>
              <a:t> and electrification of fleet and travel as we work towards net zero. </a:t>
            </a:r>
          </a:p>
        </p:txBody>
      </p:sp>
      <p:sp>
        <p:nvSpPr>
          <p:cNvPr id="4" name="Slide Number Placeholder 3"/>
          <p:cNvSpPr>
            <a:spLocks noGrp="1"/>
          </p:cNvSpPr>
          <p:nvPr>
            <p:ph type="sldNum" sz="quarter" idx="5"/>
          </p:nvPr>
        </p:nvSpPr>
        <p:spPr/>
        <p:txBody>
          <a:bodyPr/>
          <a:lstStyle/>
          <a:p>
            <a:fld id="{E899E98C-7401-4C68-AAD2-BC26A1380E66}" type="slidenum">
              <a:rPr lang="en-GB" smtClean="0"/>
              <a:t>4</a:t>
            </a:fld>
            <a:endParaRPr lang="en-GB"/>
          </a:p>
        </p:txBody>
      </p:sp>
    </p:spTree>
    <p:extLst>
      <p:ext uri="{BB962C8B-B14F-4D97-AF65-F5344CB8AC3E}">
        <p14:creationId xmlns:p14="http://schemas.microsoft.com/office/powerpoint/2010/main" val="2146042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enable us to understand our own Council’s impact on the environment, we must understand where our carbon emissions come from and where we can make reductions in those emissions to help us become net zero by our 2030 target.</a:t>
            </a:r>
          </a:p>
          <a:p>
            <a:endParaRPr lang="en-US">
              <a:cs typeface="Calibri"/>
            </a:endParaRPr>
          </a:p>
          <a:p>
            <a:r>
              <a:rPr lang="en-US">
                <a:cs typeface="Calibri"/>
              </a:rPr>
              <a:t>We have been working with consultants CGI Ltd to bring together all of the data from the previous district and county councils in areas such as our electricity and gas consumption across our estate and operations, staff and Cllr commuting, business travel, water consumption and waste to create a new baseline of carbon emissions.</a:t>
            </a:r>
          </a:p>
          <a:p>
            <a:endParaRPr lang="en-US">
              <a:cs typeface="Calibri"/>
            </a:endParaRPr>
          </a:p>
          <a:p>
            <a:r>
              <a:rPr lang="en-US">
                <a:cs typeface="Calibri"/>
              </a:rPr>
              <a:t>We are backdating the calculation to 2018/19 as this was the year that all the Councils in Somerset declared or </a:t>
            </a:r>
            <a:r>
              <a:rPr lang="en-US" err="1">
                <a:cs typeface="Calibri"/>
              </a:rPr>
              <a:t>recognised</a:t>
            </a:r>
            <a:r>
              <a:rPr lang="en-US">
                <a:cs typeface="Calibri"/>
              </a:rPr>
              <a:t> the climate emergency. We have adopted a single methodology for consistency of data using the Local Government Association Greenhouse Gas Accounting Tool.</a:t>
            </a:r>
          </a:p>
          <a:p>
            <a:endParaRPr lang="en-US">
              <a:cs typeface="Calibri"/>
            </a:endParaRPr>
          </a:p>
          <a:p>
            <a:r>
              <a:rPr lang="en-US">
                <a:cs typeface="Calibri"/>
              </a:rPr>
              <a:t>Work continues on establishing our overall carbon footprint which will enable us to develop further our plans around estate </a:t>
            </a:r>
            <a:r>
              <a:rPr lang="en-US" err="1">
                <a:cs typeface="Calibri"/>
              </a:rPr>
              <a:t>decarbonisation</a:t>
            </a:r>
            <a:r>
              <a:rPr lang="en-US">
                <a:cs typeface="Calibri"/>
              </a:rPr>
              <a:t> and electrification of fleet and travel as we work towards net zero. </a:t>
            </a:r>
          </a:p>
        </p:txBody>
      </p:sp>
      <p:sp>
        <p:nvSpPr>
          <p:cNvPr id="4" name="Slide Number Placeholder 3"/>
          <p:cNvSpPr>
            <a:spLocks noGrp="1"/>
          </p:cNvSpPr>
          <p:nvPr>
            <p:ph type="sldNum" sz="quarter" idx="5"/>
          </p:nvPr>
        </p:nvSpPr>
        <p:spPr/>
        <p:txBody>
          <a:bodyPr/>
          <a:lstStyle/>
          <a:p>
            <a:fld id="{E899E98C-7401-4C68-AAD2-BC26A1380E66}" type="slidenum">
              <a:rPr lang="en-GB" smtClean="0"/>
              <a:t>5</a:t>
            </a:fld>
            <a:endParaRPr lang="en-GB"/>
          </a:p>
        </p:txBody>
      </p:sp>
    </p:spTree>
    <p:extLst>
      <p:ext uri="{BB962C8B-B14F-4D97-AF65-F5344CB8AC3E}">
        <p14:creationId xmlns:p14="http://schemas.microsoft.com/office/powerpoint/2010/main" val="157927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Past councils:</a:t>
            </a:r>
          </a:p>
          <a:p>
            <a:r>
              <a:rPr lang="en-US">
                <a:cs typeface="Calibri"/>
              </a:rPr>
              <a:t>List of sites that benefitted from PSDS:</a:t>
            </a:r>
          </a:p>
          <a:p>
            <a:pPr marL="171450" indent="-171450">
              <a:buFont typeface="Arial"/>
              <a:buChar char="•"/>
            </a:pPr>
            <a:r>
              <a:rPr lang="en-GB" sz="1200">
                <a:latin typeface="Arial"/>
                <a:cs typeface="Arial"/>
              </a:rPr>
              <a:t>Westlands</a:t>
            </a:r>
            <a:r>
              <a:rPr lang="en-GB">
                <a:latin typeface="Arial"/>
                <a:cs typeface="Arial"/>
              </a:rPr>
              <a:t> - </a:t>
            </a:r>
            <a:r>
              <a:rPr lang="en-GB"/>
              <a:t>solar array, VRF system (cooling)</a:t>
            </a:r>
            <a:endParaRPr lang="en-GB">
              <a:cs typeface="Calibri"/>
            </a:endParaRPr>
          </a:p>
          <a:p>
            <a:pPr marL="171450" indent="-171450">
              <a:buFont typeface="Arial"/>
              <a:buChar char="•"/>
            </a:pPr>
            <a:r>
              <a:rPr lang="en-GB" sz="1200" err="1">
                <a:latin typeface="Arial"/>
                <a:cs typeface="Arial"/>
              </a:rPr>
              <a:t>Goldenstones</a:t>
            </a:r>
            <a:r>
              <a:rPr lang="en-GB">
                <a:latin typeface="Arial"/>
                <a:cs typeface="Arial"/>
              </a:rPr>
              <a:t> - </a:t>
            </a:r>
            <a:r>
              <a:rPr lang="en-GB"/>
              <a:t>solar array, ASHP, increased led lighting</a:t>
            </a:r>
            <a:endParaRPr lang="en-GB">
              <a:cs typeface="Calibri"/>
            </a:endParaRPr>
          </a:p>
          <a:p>
            <a:pPr marL="171450" indent="-171450">
              <a:buFont typeface="Arial"/>
              <a:buChar char="•"/>
            </a:pPr>
            <a:r>
              <a:rPr lang="en-GB" sz="1200">
                <a:latin typeface="Arial"/>
                <a:cs typeface="Arial"/>
              </a:rPr>
              <a:t>Wincanton Leisure Centre</a:t>
            </a:r>
            <a:r>
              <a:rPr lang="en-GB">
                <a:latin typeface="Arial"/>
                <a:cs typeface="Arial"/>
              </a:rPr>
              <a:t> - </a:t>
            </a:r>
            <a:r>
              <a:rPr lang="en-GB"/>
              <a:t>solar array, ASHP </a:t>
            </a:r>
            <a:endParaRPr lang="en-GB">
              <a:cs typeface="Calibri"/>
            </a:endParaRPr>
          </a:p>
          <a:p>
            <a:pPr marL="171450" indent="-171450">
              <a:buFontTx/>
              <a:buChar char="-"/>
            </a:pPr>
            <a:r>
              <a:rPr lang="en-GB"/>
              <a:t>Wellington Sports Centre</a:t>
            </a:r>
            <a:endParaRPr lang="en-GB">
              <a:cs typeface="Calibri"/>
            </a:endParaRPr>
          </a:p>
          <a:p>
            <a:pPr marL="171450" indent="-171450">
              <a:buFontTx/>
              <a:buChar char="-"/>
            </a:pPr>
            <a:r>
              <a:rPr lang="en-GB" err="1"/>
              <a:t>Alcombe</a:t>
            </a:r>
            <a:r>
              <a:rPr lang="en-GB"/>
              <a:t> Childrens Centre</a:t>
            </a:r>
            <a:endParaRPr lang="en-US">
              <a:cs typeface="Calibri"/>
            </a:endParaRPr>
          </a:p>
          <a:p>
            <a:endParaRPr lang="en-US">
              <a:cs typeface="Calibri"/>
            </a:endParaRPr>
          </a:p>
          <a:p>
            <a:r>
              <a:rPr lang="en-US">
                <a:cs typeface="Calibri"/>
              </a:rPr>
              <a:t>New council:</a:t>
            </a:r>
          </a:p>
          <a:p>
            <a:pPr marL="171450" indent="-171450">
              <a:buFontTx/>
              <a:buChar char="-"/>
            </a:pPr>
            <a:r>
              <a:rPr lang="en-US">
                <a:cs typeface="Calibri"/>
              </a:rPr>
              <a:t>Plan moving forward???</a:t>
            </a:r>
          </a:p>
          <a:p>
            <a:pPr marL="171450" indent="-171450">
              <a:buFontTx/>
              <a:buChar char="-"/>
            </a:pPr>
            <a:endParaRPr lang="en-US">
              <a:cs typeface="Calibri"/>
            </a:endParaRPr>
          </a:p>
          <a:p>
            <a:pPr marL="171450" indent="-171450">
              <a:buFontTx/>
              <a:buChar char="-"/>
            </a:pPr>
            <a:r>
              <a:rPr lang="en-GB" sz="1800">
                <a:effectLst/>
                <a:latin typeface="Calibri" panose="020F0502020204030204" pitchFamily="34" charset="0"/>
                <a:ea typeface="Times New Roman" panose="02020603050405020304" pitchFamily="18" charset="0"/>
                <a:cs typeface="Times New Roman" panose="02020603050405020304" pitchFamily="18" charset="0"/>
              </a:rPr>
              <a:t>The plans to </a:t>
            </a:r>
            <a:r>
              <a:rPr lang="en-GB" sz="1800">
                <a:effectLst/>
                <a:latin typeface="Calibri" panose="020F0502020204030204" pitchFamily="34" charset="0"/>
                <a:ea typeface="Calibri" panose="020F0502020204030204" pitchFamily="34" charset="0"/>
                <a:cs typeface="Times New Roman" panose="02020603050405020304" pitchFamily="18" charset="0"/>
              </a:rPr>
              <a:t>introduce Air Source Heat Pumps at all three leisure centre sites (currently they have been installed at two), will increase the CO2 reductions to 435 tonnes, which is the equivalent to taking 229 cars off the road!</a:t>
            </a:r>
            <a:endParaRPr lang="en-US">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6</a:t>
            </a:fld>
            <a:endParaRPr lang="en-GB"/>
          </a:p>
        </p:txBody>
      </p:sp>
    </p:spTree>
    <p:extLst>
      <p:ext uri="{BB962C8B-B14F-4D97-AF65-F5344CB8AC3E}">
        <p14:creationId xmlns:p14="http://schemas.microsoft.com/office/powerpoint/2010/main" val="2943925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Retrofit</a:t>
            </a:r>
            <a:endParaRPr lang="en-US"/>
          </a:p>
          <a:p>
            <a:r>
              <a:rPr lang="en-GB"/>
              <a:t>The Somerset Retrofit Accelerator project is a partnership between Frome, Bruton and Glastonbury Town Councils, Somerset Council, Somerset Independence Plus and the Centre for Sustainable Energy.</a:t>
            </a:r>
            <a:endParaRPr lang="en-GB">
              <a:cs typeface="Calibri"/>
            </a:endParaRPr>
          </a:p>
          <a:p>
            <a:r>
              <a:rPr lang="en-GB"/>
              <a:t>The one-year pilot project is funded by the UK Government through the UK Community Renewal Fund.</a:t>
            </a:r>
            <a:endParaRPr lang="en-GB">
              <a:cs typeface="Calibri"/>
            </a:endParaRPr>
          </a:p>
          <a:p>
            <a:r>
              <a:rPr lang="en-GB"/>
              <a:t>The project aims to develop the supply chain for low carbon, whole house retrofitting of homes in Somerset through:</a:t>
            </a:r>
            <a:endParaRPr lang="en-GB">
              <a:cs typeface="Calibri"/>
            </a:endParaRPr>
          </a:p>
          <a:p>
            <a:pPr marL="171450" indent="-171450">
              <a:buFont typeface="Symbol"/>
              <a:buChar char="•"/>
            </a:pPr>
            <a:r>
              <a:rPr lang="en-GB"/>
              <a:t>50 discounted Home Retrofit plans for Somerset households in partnership with Futureproof. These plans will be based on your needs, aspirations for your homes and budget, and will help you understand what measures may be the most appropriate and impactful for your home.</a:t>
            </a:r>
            <a:endParaRPr lang="en-GB">
              <a:cs typeface="Calibri"/>
            </a:endParaRPr>
          </a:p>
          <a:p>
            <a:pPr marL="171450" indent="-171450">
              <a:buFont typeface="Symbol"/>
              <a:buChar char="•"/>
            </a:pPr>
            <a:r>
              <a:rPr lang="en-GB"/>
              <a:t>30 paid places on the Futureproof Essentials course for local construction professionals. Learners will benefit from training which provides cornerstone knowledge on the key aspects of sustainable construction and retrofit.</a:t>
            </a:r>
            <a:endParaRPr lang="en-GB">
              <a:cs typeface="Calibri"/>
            </a:endParaRPr>
          </a:p>
          <a:p>
            <a:pPr marL="171450" indent="-171450">
              <a:buFont typeface="Symbol"/>
              <a:buChar char="•"/>
            </a:pPr>
            <a:r>
              <a:rPr lang="en-GB"/>
              <a:t>Creating new online resources through a Green Directory for Somerset</a:t>
            </a:r>
            <a:r>
              <a:rPr lang="en-GB" u="sng"/>
              <a:t> </a:t>
            </a:r>
            <a:endParaRPr lang="en-GB"/>
          </a:p>
          <a:p>
            <a:pPr marL="171450" indent="-171450">
              <a:buFont typeface="Symbol"/>
              <a:buChar char="•"/>
            </a:pPr>
            <a:r>
              <a:rPr lang="en-GB"/>
              <a:t>Showcasing low carbon homes through virtual online tours which can be viewed on the retrofit somerset website. </a:t>
            </a:r>
          </a:p>
          <a:p>
            <a:pPr marL="171450" indent="-171450">
              <a:buFont typeface="Symbol"/>
              <a:buChar cha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 typeface="Symbol"/>
              <a:buNone/>
              <a:tabLst/>
              <a:defRPr/>
            </a:pPr>
            <a:r>
              <a:rPr lang="en-GB" sz="1800" kern="100">
                <a:effectLst/>
                <a:latin typeface="Calibri" panose="020F0502020204030204" pitchFamily="34" charset="0"/>
                <a:ea typeface="Calibri" panose="020F0502020204030204" pitchFamily="34" charset="0"/>
                <a:cs typeface="Times New Roman" panose="02020603050405020304" pitchFamily="18" charset="0"/>
              </a:rPr>
              <a:t>The one-year pilot project is funded by the UK Government through the UK Community Renewal Fund.</a:t>
            </a:r>
            <a:endParaRPr lang="en-GB" sz="1800" kern="100">
              <a:effectLst/>
              <a:latin typeface="Arial" panose="020B0604020202020204" pitchFamily="34" charset="0"/>
              <a:ea typeface="Calibri" panose="020F0502020204030204" pitchFamily="34" charset="0"/>
            </a:endParaRPr>
          </a:p>
          <a:p>
            <a:pPr marL="171450" indent="-171450">
              <a:buFont typeface="Symbol"/>
              <a:buChar char="•"/>
            </a:pP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7</a:t>
            </a:fld>
            <a:endParaRPr lang="en-GB"/>
          </a:p>
        </p:txBody>
      </p:sp>
    </p:spTree>
    <p:extLst>
      <p:ext uri="{BB962C8B-B14F-4D97-AF65-F5344CB8AC3E}">
        <p14:creationId xmlns:p14="http://schemas.microsoft.com/office/powerpoint/2010/main" val="411450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mn-lt"/>
                <a:cs typeface="+mn-lt"/>
              </a:rPr>
              <a:t>Working alongside Regen to develop a Somerset Wide Energy Plan with the following objectives</a:t>
            </a:r>
            <a:endParaRPr lang="en-GB">
              <a:ea typeface="Calibri"/>
              <a:cs typeface="Calibri"/>
            </a:endParaRPr>
          </a:p>
          <a:p>
            <a:endParaRPr lang="en-GB">
              <a:ea typeface="+mn-lt"/>
              <a:cs typeface="+mn-lt"/>
            </a:endParaRPr>
          </a:p>
          <a:p>
            <a:pPr marL="342900" indent="-342900">
              <a:buAutoNum type="arabicPeriod"/>
            </a:pPr>
            <a:r>
              <a:rPr lang="en-GB">
                <a:ea typeface="+mn-lt"/>
                <a:cs typeface="+mn-lt"/>
              </a:rPr>
              <a:t>Develop a high-level assessment of renewable opportunities to support the development of the new Somerset wide Local Plan</a:t>
            </a:r>
            <a:endParaRPr lang="en-GB">
              <a:ea typeface="Calibri"/>
              <a:cs typeface="Calibri"/>
            </a:endParaRPr>
          </a:p>
          <a:p>
            <a:pPr marL="342900" indent="-342900">
              <a:buAutoNum type="arabicPeriod"/>
            </a:pPr>
            <a:r>
              <a:rPr lang="en-GB">
                <a:ea typeface="+mn-lt"/>
                <a:cs typeface="+mn-lt"/>
              </a:rPr>
              <a:t>Explore opportunities for renewables on council owned assets </a:t>
            </a:r>
            <a:endParaRPr lang="en-GB">
              <a:ea typeface="Calibri"/>
              <a:cs typeface="Calibri"/>
            </a:endParaRPr>
          </a:p>
          <a:p>
            <a:pPr marL="342900" indent="-342900">
              <a:buAutoNum type="arabicPeriod"/>
            </a:pPr>
            <a:r>
              <a:rPr lang="en-GB">
                <a:ea typeface="+mn-lt"/>
                <a:cs typeface="+mn-lt"/>
              </a:rPr>
              <a:t>Detail current renewable energy generation and an area-wide map of renewable energy opportunities</a:t>
            </a:r>
          </a:p>
          <a:p>
            <a:pPr marL="342900" indent="-342900">
              <a:buAutoNum type="arabicPeriod"/>
            </a:pPr>
            <a:r>
              <a:rPr lang="en-GB">
                <a:ea typeface="+mn-lt"/>
                <a:cs typeface="+mn-lt"/>
              </a:rPr>
              <a:t>Map high-level assessments of unavoidable constraints and subjective constraints </a:t>
            </a:r>
            <a:endParaRPr lang="en-GB">
              <a:ea typeface="Calibri"/>
              <a:cs typeface="Calibri"/>
            </a:endParaRPr>
          </a:p>
          <a:p>
            <a:pPr marL="342900" indent="-342900">
              <a:buAutoNum type="arabicPeriod"/>
            </a:pPr>
            <a:r>
              <a:rPr lang="en-GB">
                <a:ea typeface="+mn-lt"/>
                <a:cs typeface="+mn-lt"/>
              </a:rPr>
              <a:t>Identify investment projects and opportunities</a:t>
            </a:r>
            <a:endParaRPr lang="en-GB">
              <a:ea typeface="Calibri"/>
              <a:cs typeface="Calibri"/>
            </a:endParaRPr>
          </a:p>
          <a:p>
            <a:pPr marL="342900" indent="-342900">
              <a:buAutoNum type="arabicPeriod"/>
            </a:pPr>
            <a:r>
              <a:rPr lang="en-GB">
                <a:ea typeface="+mn-lt"/>
                <a:cs typeface="+mn-lt"/>
              </a:rPr>
              <a:t>A roadmap towards the objectives outlined in the Somerset Climate Emergency Strategy including a target of net zero by 2030 and how to work alongside stakeholders to invest and grow renewable energy generation in Somerset. </a:t>
            </a:r>
          </a:p>
          <a:p>
            <a:pPr marL="342900" indent="-342900">
              <a:buAutoNum type="arabicPeriod"/>
            </a:pPr>
            <a:endParaRPr lang="en-GB">
              <a:ea typeface="+mn-lt"/>
              <a:cs typeface="+mn-lt"/>
            </a:endParaRPr>
          </a:p>
          <a:p>
            <a:pPr marL="342900" indent="-342900">
              <a:buAutoNum type="arabicPeriod"/>
            </a:pPr>
            <a:endParaRPr lang="en-GB">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Times New Roman" panose="02020603050405020304" pitchFamily="18" charset="0"/>
              </a:rPr>
              <a:t>Local Area Energy Planning is a transparent, data driven, and evidence-based approach that sets out to identify the most effective route to contribute towards meeting the national and local targets of net zero. </a:t>
            </a:r>
            <a:endParaRPr lang="en-GB" sz="1800" kern="100">
              <a:effectLst/>
              <a:latin typeface="Arial" panose="020B0604020202020204" pitchFamily="34" charset="0"/>
              <a:ea typeface="Calibri" panose="020F0502020204030204" pitchFamily="34" charset="0"/>
            </a:endParaRPr>
          </a:p>
          <a:p>
            <a:pPr marL="342900" indent="-342900">
              <a:buAutoNum type="arabicPeriod"/>
            </a:pPr>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8</a:t>
            </a:fld>
            <a:endParaRPr lang="en-GB"/>
          </a:p>
        </p:txBody>
      </p:sp>
    </p:spTree>
    <p:extLst>
      <p:ext uri="{BB962C8B-B14F-4D97-AF65-F5344CB8AC3E}">
        <p14:creationId xmlns:p14="http://schemas.microsoft.com/office/powerpoint/2010/main" val="150034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kern="100">
                <a:solidFill>
                  <a:srgbClr val="000000"/>
                </a:solidFill>
                <a:effectLst/>
                <a:latin typeface="Calibri" panose="020F0502020204030204" pitchFamily="34" charset="0"/>
                <a:ea typeface="Calibri" panose="020F0502020204030204" pitchFamily="34" charset="0"/>
              </a:rPr>
              <a:t>We are also creating a specific EV Charging Infrastructure webpage which will include Government policy, the existing Somerset Council EV strategy, our programme of work and links to EV charging location data and funding opportunities. The webpage will evolve and be developed over time. We will also use it to interact with our residents, business owners, as well as parish and town councils.</a:t>
            </a:r>
            <a:endParaRPr lang="en-GB" sz="1800" kern="1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899E98C-7401-4C68-AAD2-BC26A1380E66}" type="slidenum">
              <a:rPr lang="en-GB" smtClean="0"/>
              <a:t>9</a:t>
            </a:fld>
            <a:endParaRPr lang="en-GB"/>
          </a:p>
        </p:txBody>
      </p:sp>
    </p:spTree>
    <p:extLst>
      <p:ext uri="{BB962C8B-B14F-4D97-AF65-F5344CB8AC3E}">
        <p14:creationId xmlns:p14="http://schemas.microsoft.com/office/powerpoint/2010/main" val="31864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E-scooters, on average, emit 35g/km across their lifespan, compared to 200-350g/km for private petrol cars.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i="0">
              <a:solidFill>
                <a:srgbClr val="141414"/>
              </a:solidFill>
              <a:effectLst/>
              <a:latin typeface="ReithSan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GB" sz="2800" b="0" i="0">
                <a:solidFill>
                  <a:srgbClr val="141414"/>
                </a:solidFill>
                <a:effectLst/>
                <a:latin typeface="ReithSans"/>
              </a:rPr>
              <a:t>E-scooters being used in both trials are limited to 15mph, though other models available commercially can exceed 30mph</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GB" sz="2800" b="0" i="0">
                <a:solidFill>
                  <a:srgbClr val="141414"/>
                </a:solidFill>
                <a:effectLst/>
                <a:latin typeface="ReithSans"/>
              </a:rPr>
              <a:t>E-scooters remain illegal on UK roads outside of the current trial areas</a:t>
            </a:r>
            <a:endParaRPr lang="en-GB"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Somerset West and Taunton: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a:effectLst/>
                <a:latin typeface="Calibri" panose="020F0502020204030204" pitchFamily="34" charset="0"/>
                <a:ea typeface="Calibri" panose="020F0502020204030204" pitchFamily="34" charset="0"/>
              </a:rPr>
              <a:t>Contract with Zipp Mobility, extended till 2024</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2800" b="0" i="0">
                <a:solidFill>
                  <a:srgbClr val="141414"/>
                </a:solidFill>
                <a:effectLst/>
                <a:latin typeface="ReithSans"/>
              </a:rPr>
              <a:t>121,750 rides by nearly 15,000 riders, travelling more than 228,500 miles</a:t>
            </a:r>
            <a:endParaRPr lang="en-GB"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rPr>
              <a:t>South Somerset:</a:t>
            </a:r>
          </a:p>
          <a:p>
            <a:pPr marL="171450" indent="-171450">
              <a:buFontTx/>
              <a:buChar char="-"/>
            </a:pPr>
            <a:r>
              <a:rPr lang="en-US">
                <a:cs typeface="Calibri"/>
              </a:rPr>
              <a:t>Contract with </a:t>
            </a:r>
            <a:r>
              <a:rPr lang="en-US" err="1">
                <a:cs typeface="Calibri"/>
              </a:rPr>
              <a:t>Zwings</a:t>
            </a:r>
            <a:r>
              <a:rPr lang="en-US">
                <a:cs typeface="Calibri"/>
              </a:rPr>
              <a:t>, extended till 2024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i="0" u="none" strike="noStrike" cap="none">
                <a:solidFill>
                  <a:srgbClr val="38B6FF"/>
                </a:solidFill>
                <a:latin typeface="Montserrat"/>
                <a:ea typeface="Montserrat"/>
                <a:cs typeface="Montserrat"/>
                <a:sym typeface="Montserrat"/>
              </a:rPr>
              <a:t>Yeovil Trial Zone: Low Speed Areas, and no scooting areas</a:t>
            </a:r>
            <a:endParaRPr lang="en-US" b="0">
              <a:cs typeface="Calibri"/>
            </a:endParaRPr>
          </a:p>
          <a:p>
            <a:pPr marL="171450" indent="-171450">
              <a:buFontTx/>
              <a:buChar char="-"/>
            </a:pPr>
            <a:r>
              <a:rPr lang="en-US">
                <a:cs typeface="Calibri"/>
              </a:rPr>
              <a:t>Designated parking bays</a:t>
            </a:r>
          </a:p>
          <a:p>
            <a:endParaRPr lang="en-US">
              <a:cs typeface="Calibri"/>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In SW&amp;T there have been over 120,000 rides made by nearly 15,000 different users covering a distance of 228,500 miles.</a:t>
            </a:r>
          </a:p>
          <a:p>
            <a:r>
              <a:rPr lang="en-GB" sz="1800">
                <a:effectLst/>
                <a:latin typeface="Calibri" panose="020F0502020204030204" pitchFamily="34" charset="0"/>
                <a:ea typeface="Calibri" panose="020F0502020204030204" pitchFamily="34" charset="0"/>
                <a:cs typeface="Times New Roman" panose="02020603050405020304" pitchFamily="18" charset="0"/>
              </a:rPr>
              <a:t>In Yeovil, there have been 75,000 rides made covering over 160,000 miles since the launch</a:t>
            </a:r>
            <a:endParaRPr lang="en-US">
              <a:cs typeface="Calibri"/>
            </a:endParaRPr>
          </a:p>
          <a:p>
            <a:endParaRPr lang="en-US">
              <a:cs typeface="Calibri"/>
            </a:endParaRPr>
          </a:p>
          <a:p>
            <a:r>
              <a:rPr lang="en-US">
                <a:cs typeface="Calibri"/>
              </a:rPr>
              <a:t>Impact of e-scooters</a:t>
            </a:r>
          </a:p>
          <a:p>
            <a:pPr marL="171450" indent="-171450">
              <a:buFontTx/>
              <a:buChar char="-"/>
            </a:pPr>
            <a:r>
              <a:rPr lang="en-US">
                <a:cs typeface="Calibri"/>
              </a:rPr>
              <a:t>Lower Co2</a:t>
            </a:r>
          </a:p>
          <a:p>
            <a:pPr marL="171450" indent="-171450">
              <a:buFontTx/>
              <a:buChar char="-"/>
            </a:pPr>
            <a:r>
              <a:rPr lang="en-US">
                <a:cs typeface="Calibri"/>
              </a:rPr>
              <a:t>More inclusive transport (convenient, affordable)</a:t>
            </a:r>
          </a:p>
          <a:p>
            <a:pPr marL="171450" indent="-171450">
              <a:buFontTx/>
              <a:buChar char="-"/>
            </a:pPr>
            <a:r>
              <a:rPr lang="en-US">
                <a:cs typeface="Calibri"/>
              </a:rPr>
              <a:t>Improving mental and physical health (fresh air, cleaner air, physical activity being on a scooter)</a:t>
            </a:r>
          </a:p>
          <a:p>
            <a:pPr marL="171450" indent="-171450">
              <a:buFontTx/>
              <a:buChar char="-"/>
            </a:pPr>
            <a:r>
              <a:rPr lang="en-US">
                <a:cs typeface="Calibri"/>
              </a:rPr>
              <a:t>Replacing car journeys</a:t>
            </a:r>
          </a:p>
          <a:p>
            <a:pPr marL="171450" indent="-171450">
              <a:buFontTx/>
              <a:buChar char="-"/>
            </a:pPr>
            <a:r>
              <a:rPr lang="en-US">
                <a:cs typeface="Calibri"/>
              </a:rPr>
              <a:t>Improving space usage (10 scooters to 1 car)</a:t>
            </a:r>
          </a:p>
          <a:p>
            <a:pPr marL="171450" indent="-171450">
              <a:buFontTx/>
              <a:buChar char="-"/>
            </a:pPr>
            <a:r>
              <a:rPr lang="en-US">
                <a:cs typeface="Calibri"/>
              </a:rPr>
              <a:t>Low emission operations (using renewable electricity, and using electric vans)</a:t>
            </a:r>
          </a:p>
        </p:txBody>
      </p:sp>
      <p:sp>
        <p:nvSpPr>
          <p:cNvPr id="4" name="Slide Number Placeholder 3"/>
          <p:cNvSpPr>
            <a:spLocks noGrp="1"/>
          </p:cNvSpPr>
          <p:nvPr>
            <p:ph type="sldNum" sz="quarter" idx="5"/>
          </p:nvPr>
        </p:nvSpPr>
        <p:spPr/>
        <p:txBody>
          <a:bodyPr/>
          <a:lstStyle/>
          <a:p>
            <a:fld id="{E899E98C-7401-4C68-AAD2-BC26A1380E66}" type="slidenum">
              <a:rPr lang="en-GB" smtClean="0"/>
              <a:t>10</a:t>
            </a:fld>
            <a:endParaRPr lang="en-GB"/>
          </a:p>
        </p:txBody>
      </p:sp>
    </p:spTree>
    <p:extLst>
      <p:ext uri="{BB962C8B-B14F-4D97-AF65-F5344CB8AC3E}">
        <p14:creationId xmlns:p14="http://schemas.microsoft.com/office/powerpoint/2010/main" val="94829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31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29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7F8953B-80E1-4E3A-5FB9-8FB3390CADA8}"/>
              </a:ext>
            </a:extLst>
          </p:cNvPr>
          <p:cNvSpPr>
            <a:spLocks noGrp="1"/>
          </p:cNvSpPr>
          <p:nvPr>
            <p:ph type="pic" sz="quarter" idx="10"/>
          </p:nvPr>
        </p:nvSpPr>
        <p:spPr>
          <a:xfrm>
            <a:off x="7495786" y="456422"/>
            <a:ext cx="4339656" cy="2252272"/>
          </a:xfrm>
          <a:prstGeom prst="rect">
            <a:avLst/>
          </a:prstGeom>
        </p:spPr>
        <p:txBody>
          <a:bodyPr/>
          <a:lstStyle/>
          <a:p>
            <a:endParaRPr lang="en-GB"/>
          </a:p>
        </p:txBody>
      </p:sp>
      <p:sp>
        <p:nvSpPr>
          <p:cNvPr id="4" name="Picture Placeholder 2">
            <a:extLst>
              <a:ext uri="{FF2B5EF4-FFF2-40B4-BE49-F238E27FC236}">
                <a16:creationId xmlns:a16="http://schemas.microsoft.com/office/drawing/2014/main" id="{61F0BF9F-567D-69BA-EC66-A752E3B3EE9F}"/>
              </a:ext>
            </a:extLst>
          </p:cNvPr>
          <p:cNvSpPr>
            <a:spLocks noGrp="1"/>
          </p:cNvSpPr>
          <p:nvPr>
            <p:ph type="pic" sz="quarter" idx="11"/>
          </p:nvPr>
        </p:nvSpPr>
        <p:spPr>
          <a:xfrm>
            <a:off x="7495786" y="3576309"/>
            <a:ext cx="4339656" cy="2252272"/>
          </a:xfrm>
          <a:prstGeom prst="rect">
            <a:avLst/>
          </a:prstGeom>
        </p:spPr>
        <p:txBody>
          <a:bodyPr/>
          <a:lstStyle/>
          <a:p>
            <a:endParaRPr lang="en-GB"/>
          </a:p>
        </p:txBody>
      </p:sp>
    </p:spTree>
    <p:extLst>
      <p:ext uri="{BB962C8B-B14F-4D97-AF65-F5344CB8AC3E}">
        <p14:creationId xmlns:p14="http://schemas.microsoft.com/office/powerpoint/2010/main" val="351226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475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FCC89-4DBE-6454-EA6D-F376C03455AE}"/>
              </a:ext>
            </a:extLst>
          </p:cNvPr>
          <p:cNvSpPr>
            <a:spLocks noGrp="1"/>
          </p:cNvSpPr>
          <p:nvPr>
            <p:ph type="pic" sz="quarter" idx="10"/>
          </p:nvPr>
        </p:nvSpPr>
        <p:spPr>
          <a:xfrm>
            <a:off x="906463" y="4468813"/>
            <a:ext cx="2924175" cy="1992312"/>
          </a:xfrm>
          <a:prstGeom prst="rect">
            <a:avLst/>
          </a:prstGeom>
        </p:spPr>
        <p:txBody>
          <a:bodyPr/>
          <a:lstStyle/>
          <a:p>
            <a:endParaRPr lang="en-GB"/>
          </a:p>
        </p:txBody>
      </p:sp>
      <p:sp>
        <p:nvSpPr>
          <p:cNvPr id="7" name="Picture Placeholder 4">
            <a:extLst>
              <a:ext uri="{FF2B5EF4-FFF2-40B4-BE49-F238E27FC236}">
                <a16:creationId xmlns:a16="http://schemas.microsoft.com/office/drawing/2014/main" id="{34104393-F7D0-8059-FA49-FBB10150647E}"/>
              </a:ext>
            </a:extLst>
          </p:cNvPr>
          <p:cNvSpPr>
            <a:spLocks noGrp="1"/>
          </p:cNvSpPr>
          <p:nvPr>
            <p:ph type="pic" sz="quarter" idx="12"/>
          </p:nvPr>
        </p:nvSpPr>
        <p:spPr>
          <a:xfrm>
            <a:off x="4633912" y="4466268"/>
            <a:ext cx="2924175" cy="1992312"/>
          </a:xfrm>
          <a:prstGeom prst="rect">
            <a:avLst/>
          </a:prstGeom>
        </p:spPr>
        <p:txBody>
          <a:bodyPr/>
          <a:lstStyle/>
          <a:p>
            <a:endParaRPr lang="en-GB"/>
          </a:p>
        </p:txBody>
      </p:sp>
      <p:sp>
        <p:nvSpPr>
          <p:cNvPr id="8" name="Picture Placeholder 4">
            <a:extLst>
              <a:ext uri="{FF2B5EF4-FFF2-40B4-BE49-F238E27FC236}">
                <a16:creationId xmlns:a16="http://schemas.microsoft.com/office/drawing/2014/main" id="{32423352-6820-9DE5-875E-25A3933A81FA}"/>
              </a:ext>
            </a:extLst>
          </p:cNvPr>
          <p:cNvSpPr>
            <a:spLocks noGrp="1"/>
          </p:cNvSpPr>
          <p:nvPr>
            <p:ph type="pic" sz="quarter" idx="13"/>
          </p:nvPr>
        </p:nvSpPr>
        <p:spPr>
          <a:xfrm>
            <a:off x="8208962" y="4466268"/>
            <a:ext cx="2924175" cy="1992312"/>
          </a:xfrm>
          <a:prstGeom prst="rect">
            <a:avLst/>
          </a:prstGeom>
        </p:spPr>
        <p:txBody>
          <a:bodyPr/>
          <a:lstStyle/>
          <a:p>
            <a:endParaRPr lang="en-GB"/>
          </a:p>
        </p:txBody>
      </p:sp>
    </p:spTree>
    <p:extLst>
      <p:ext uri="{BB962C8B-B14F-4D97-AF65-F5344CB8AC3E}">
        <p14:creationId xmlns:p14="http://schemas.microsoft.com/office/powerpoint/2010/main" val="3426668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7D4F51E-9C34-DBAD-CC57-291494DBAB62}"/>
              </a:ext>
            </a:extLst>
          </p:cNvPr>
          <p:cNvSpPr>
            <a:spLocks noGrp="1"/>
          </p:cNvSpPr>
          <p:nvPr>
            <p:ph type="pic" sz="quarter" idx="10"/>
          </p:nvPr>
        </p:nvSpPr>
        <p:spPr>
          <a:xfrm>
            <a:off x="8420100" y="1517650"/>
            <a:ext cx="2906713" cy="1911350"/>
          </a:xfrm>
          <a:prstGeom prst="rect">
            <a:avLst/>
          </a:prstGeom>
        </p:spPr>
        <p:txBody>
          <a:bodyPr/>
          <a:lstStyle/>
          <a:p>
            <a:endParaRPr lang="en-GB"/>
          </a:p>
        </p:txBody>
      </p:sp>
      <p:sp>
        <p:nvSpPr>
          <p:cNvPr id="4" name="Picture Placeholder 2">
            <a:extLst>
              <a:ext uri="{FF2B5EF4-FFF2-40B4-BE49-F238E27FC236}">
                <a16:creationId xmlns:a16="http://schemas.microsoft.com/office/drawing/2014/main" id="{EA2FA4F6-C353-88B3-C993-8DE6ED4BF003}"/>
              </a:ext>
            </a:extLst>
          </p:cNvPr>
          <p:cNvSpPr>
            <a:spLocks noGrp="1"/>
          </p:cNvSpPr>
          <p:nvPr>
            <p:ph type="pic" sz="quarter" idx="11"/>
          </p:nvPr>
        </p:nvSpPr>
        <p:spPr>
          <a:xfrm>
            <a:off x="8420099" y="3586552"/>
            <a:ext cx="2906713" cy="1911350"/>
          </a:xfrm>
          <a:prstGeom prst="rect">
            <a:avLst/>
          </a:prstGeom>
        </p:spPr>
        <p:txBody>
          <a:bodyPr/>
          <a:lstStyle/>
          <a:p>
            <a:endParaRPr lang="en-GB"/>
          </a:p>
        </p:txBody>
      </p:sp>
    </p:spTree>
    <p:extLst>
      <p:ext uri="{BB962C8B-B14F-4D97-AF65-F5344CB8AC3E}">
        <p14:creationId xmlns:p14="http://schemas.microsoft.com/office/powerpoint/2010/main" val="2594994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FCC89-4DBE-6454-EA6D-F376C03455AE}"/>
              </a:ext>
            </a:extLst>
          </p:cNvPr>
          <p:cNvSpPr>
            <a:spLocks noGrp="1"/>
          </p:cNvSpPr>
          <p:nvPr>
            <p:ph type="pic" sz="quarter" idx="10"/>
          </p:nvPr>
        </p:nvSpPr>
        <p:spPr>
          <a:xfrm>
            <a:off x="906463" y="4468813"/>
            <a:ext cx="2924175" cy="1992312"/>
          </a:xfrm>
          <a:prstGeom prst="rect">
            <a:avLst/>
          </a:prstGeom>
        </p:spPr>
        <p:txBody>
          <a:bodyPr/>
          <a:lstStyle/>
          <a:p>
            <a:endParaRPr lang="en-GB"/>
          </a:p>
        </p:txBody>
      </p:sp>
      <p:sp>
        <p:nvSpPr>
          <p:cNvPr id="7" name="Picture Placeholder 4">
            <a:extLst>
              <a:ext uri="{FF2B5EF4-FFF2-40B4-BE49-F238E27FC236}">
                <a16:creationId xmlns:a16="http://schemas.microsoft.com/office/drawing/2014/main" id="{34104393-F7D0-8059-FA49-FBB10150647E}"/>
              </a:ext>
            </a:extLst>
          </p:cNvPr>
          <p:cNvSpPr>
            <a:spLocks noGrp="1"/>
          </p:cNvSpPr>
          <p:nvPr>
            <p:ph type="pic" sz="quarter" idx="12"/>
          </p:nvPr>
        </p:nvSpPr>
        <p:spPr>
          <a:xfrm>
            <a:off x="4633912" y="4466268"/>
            <a:ext cx="2924175" cy="1992312"/>
          </a:xfrm>
          <a:prstGeom prst="rect">
            <a:avLst/>
          </a:prstGeom>
        </p:spPr>
        <p:txBody>
          <a:bodyPr/>
          <a:lstStyle/>
          <a:p>
            <a:endParaRPr lang="en-GB"/>
          </a:p>
        </p:txBody>
      </p:sp>
      <p:sp>
        <p:nvSpPr>
          <p:cNvPr id="8" name="Picture Placeholder 4">
            <a:extLst>
              <a:ext uri="{FF2B5EF4-FFF2-40B4-BE49-F238E27FC236}">
                <a16:creationId xmlns:a16="http://schemas.microsoft.com/office/drawing/2014/main" id="{32423352-6820-9DE5-875E-25A3933A81FA}"/>
              </a:ext>
            </a:extLst>
          </p:cNvPr>
          <p:cNvSpPr>
            <a:spLocks noGrp="1"/>
          </p:cNvSpPr>
          <p:nvPr>
            <p:ph type="pic" sz="quarter" idx="13"/>
          </p:nvPr>
        </p:nvSpPr>
        <p:spPr>
          <a:xfrm>
            <a:off x="8208962" y="4466268"/>
            <a:ext cx="2924175" cy="1992312"/>
          </a:xfrm>
          <a:prstGeom prst="rect">
            <a:avLst/>
          </a:prstGeom>
        </p:spPr>
        <p:txBody>
          <a:bodyPr/>
          <a:lstStyle/>
          <a:p>
            <a:endParaRPr lang="en-GB"/>
          </a:p>
        </p:txBody>
      </p:sp>
    </p:spTree>
    <p:extLst>
      <p:ext uri="{BB962C8B-B14F-4D97-AF65-F5344CB8AC3E}">
        <p14:creationId xmlns:p14="http://schemas.microsoft.com/office/powerpoint/2010/main" val="109149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FDFCC89-4DBE-6454-EA6D-F376C03455AE}"/>
              </a:ext>
            </a:extLst>
          </p:cNvPr>
          <p:cNvSpPr>
            <a:spLocks noGrp="1"/>
          </p:cNvSpPr>
          <p:nvPr>
            <p:ph type="pic" sz="quarter" idx="10"/>
          </p:nvPr>
        </p:nvSpPr>
        <p:spPr>
          <a:xfrm>
            <a:off x="906463" y="4468813"/>
            <a:ext cx="2924175" cy="1992312"/>
          </a:xfrm>
          <a:prstGeom prst="rect">
            <a:avLst/>
          </a:prstGeom>
        </p:spPr>
        <p:txBody>
          <a:bodyPr/>
          <a:lstStyle/>
          <a:p>
            <a:endParaRPr lang="en-GB"/>
          </a:p>
        </p:txBody>
      </p:sp>
      <p:sp>
        <p:nvSpPr>
          <p:cNvPr id="7" name="Picture Placeholder 4">
            <a:extLst>
              <a:ext uri="{FF2B5EF4-FFF2-40B4-BE49-F238E27FC236}">
                <a16:creationId xmlns:a16="http://schemas.microsoft.com/office/drawing/2014/main" id="{34104393-F7D0-8059-FA49-FBB10150647E}"/>
              </a:ext>
            </a:extLst>
          </p:cNvPr>
          <p:cNvSpPr>
            <a:spLocks noGrp="1"/>
          </p:cNvSpPr>
          <p:nvPr>
            <p:ph type="pic" sz="quarter" idx="12"/>
          </p:nvPr>
        </p:nvSpPr>
        <p:spPr>
          <a:xfrm>
            <a:off x="4633912" y="4466268"/>
            <a:ext cx="2924175" cy="1992312"/>
          </a:xfrm>
          <a:prstGeom prst="rect">
            <a:avLst/>
          </a:prstGeom>
        </p:spPr>
        <p:txBody>
          <a:bodyPr/>
          <a:lstStyle/>
          <a:p>
            <a:endParaRPr lang="en-GB"/>
          </a:p>
        </p:txBody>
      </p:sp>
      <p:sp>
        <p:nvSpPr>
          <p:cNvPr id="8" name="Picture Placeholder 4">
            <a:extLst>
              <a:ext uri="{FF2B5EF4-FFF2-40B4-BE49-F238E27FC236}">
                <a16:creationId xmlns:a16="http://schemas.microsoft.com/office/drawing/2014/main" id="{32423352-6820-9DE5-875E-25A3933A81FA}"/>
              </a:ext>
            </a:extLst>
          </p:cNvPr>
          <p:cNvSpPr>
            <a:spLocks noGrp="1"/>
          </p:cNvSpPr>
          <p:nvPr>
            <p:ph type="pic" sz="quarter" idx="13"/>
          </p:nvPr>
        </p:nvSpPr>
        <p:spPr>
          <a:xfrm>
            <a:off x="8208962" y="4466268"/>
            <a:ext cx="2924175" cy="1992312"/>
          </a:xfrm>
          <a:prstGeom prst="rect">
            <a:avLst/>
          </a:prstGeom>
        </p:spPr>
        <p:txBody>
          <a:bodyPr/>
          <a:lstStyle/>
          <a:p>
            <a:endParaRPr lang="en-GB"/>
          </a:p>
        </p:txBody>
      </p:sp>
    </p:spTree>
    <p:extLst>
      <p:ext uri="{BB962C8B-B14F-4D97-AF65-F5344CB8AC3E}">
        <p14:creationId xmlns:p14="http://schemas.microsoft.com/office/powerpoint/2010/main" val="91928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043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9.xml"/><Relationship Id="rId4" Type="http://schemas.openxmlformats.org/officeDocument/2006/relationships/image" Target="../media/image6.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
            <a:extLst>
              <a:ext uri="{FF2B5EF4-FFF2-40B4-BE49-F238E27FC236}">
                <a16:creationId xmlns:a16="http://schemas.microsoft.com/office/drawing/2014/main" id="{5904852E-5BDE-4F31-A115-E7DEAB6B14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447" t="24791" r="11469" b="22353"/>
          <a:stretch/>
        </p:blipFill>
        <p:spPr>
          <a:xfrm>
            <a:off x="0" y="0"/>
            <a:ext cx="10229850" cy="68580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176EED41-9290-52DD-F99B-00E4C7CA06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2778"/>
          <a:stretch/>
        </p:blipFill>
        <p:spPr>
          <a:xfrm>
            <a:off x="895001" y="5063180"/>
            <a:ext cx="3981799" cy="1013770"/>
          </a:xfrm>
          <a:prstGeom prst="rect">
            <a:avLst/>
          </a:prstGeom>
        </p:spPr>
      </p:pic>
    </p:spTree>
    <p:extLst>
      <p:ext uri="{BB962C8B-B14F-4D97-AF65-F5344CB8AC3E}">
        <p14:creationId xmlns:p14="http://schemas.microsoft.com/office/powerpoint/2010/main" val="1633217866"/>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20F74B-3053-4EA7-6612-79CE9C12273A}"/>
              </a:ext>
            </a:extLst>
          </p:cNvPr>
          <p:cNvSpPr/>
          <p:nvPr userDrawn="1"/>
        </p:nvSpPr>
        <p:spPr>
          <a:xfrm>
            <a:off x="0" y="-2160"/>
            <a:ext cx="12192000" cy="1667058"/>
          </a:xfrm>
          <a:prstGeom prst="rect">
            <a:avLst/>
          </a:prstGeom>
          <a:solidFill>
            <a:srgbClr val="006072"/>
          </a:solidFill>
          <a:ln>
            <a:solidFill>
              <a:srgbClr val="00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ack and white spiral&#10;&#10;Description automatically generated with low confidence">
            <a:extLst>
              <a:ext uri="{FF2B5EF4-FFF2-40B4-BE49-F238E27FC236}">
                <a16:creationId xmlns:a16="http://schemas.microsoft.com/office/drawing/2014/main" id="{AB12C66F-87DB-1D82-E46D-4AB472A1EF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664722">
            <a:off x="6781850" y="-1855217"/>
            <a:ext cx="6318409" cy="6276287"/>
          </a:xfrm>
          <a:prstGeom prst="rect">
            <a:avLst/>
          </a:prstGeom>
        </p:spPr>
      </p:pic>
    </p:spTree>
    <p:extLst>
      <p:ext uri="{BB962C8B-B14F-4D97-AF65-F5344CB8AC3E}">
        <p14:creationId xmlns:p14="http://schemas.microsoft.com/office/powerpoint/2010/main" val="244659164"/>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E3451E-B880-94C7-0B09-43313F30BC1D}"/>
              </a:ext>
            </a:extLst>
          </p:cNvPr>
          <p:cNvSpPr/>
          <p:nvPr userDrawn="1"/>
        </p:nvSpPr>
        <p:spPr>
          <a:xfrm>
            <a:off x="7004482" y="1"/>
            <a:ext cx="5187518" cy="6922652"/>
          </a:xfrm>
          <a:prstGeom prst="rect">
            <a:avLst/>
          </a:prstGeom>
          <a:solidFill>
            <a:srgbClr val="006072"/>
          </a:solidFill>
          <a:ln>
            <a:solidFill>
              <a:srgbClr val="00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ircle&#10;&#10;Description automatically generated">
            <a:extLst>
              <a:ext uri="{FF2B5EF4-FFF2-40B4-BE49-F238E27FC236}">
                <a16:creationId xmlns:a16="http://schemas.microsoft.com/office/drawing/2014/main" id="{81677155-4FAF-D144-791F-3758B3D63D8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24" r="25687" b="64051"/>
          <a:stretch/>
        </p:blipFill>
        <p:spPr>
          <a:xfrm rot="19800000">
            <a:off x="7053743" y="4370025"/>
            <a:ext cx="5792286" cy="3766803"/>
          </a:xfrm>
          <a:prstGeom prst="rect">
            <a:avLst/>
          </a:prstGeom>
        </p:spPr>
      </p:pic>
      <p:cxnSp>
        <p:nvCxnSpPr>
          <p:cNvPr id="8" name="Straight Connector 7">
            <a:extLst>
              <a:ext uri="{FF2B5EF4-FFF2-40B4-BE49-F238E27FC236}">
                <a16:creationId xmlns:a16="http://schemas.microsoft.com/office/drawing/2014/main" id="{859AEF0C-9591-6D91-3888-D1A07A1492E8}"/>
              </a:ext>
            </a:extLst>
          </p:cNvPr>
          <p:cNvCxnSpPr>
            <a:cxnSpLocks/>
          </p:cNvCxnSpPr>
          <p:nvPr userDrawn="1"/>
        </p:nvCxnSpPr>
        <p:spPr>
          <a:xfrm>
            <a:off x="847550" y="1248063"/>
            <a:ext cx="5837335" cy="0"/>
          </a:xfrm>
          <a:prstGeom prst="line">
            <a:avLst/>
          </a:prstGeom>
          <a:ln w="19050">
            <a:solidFill>
              <a:srgbClr val="0060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25082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9B9B39-0EAE-663F-8916-D13B0E3836A9}"/>
              </a:ext>
            </a:extLst>
          </p:cNvPr>
          <p:cNvCxnSpPr>
            <a:cxnSpLocks/>
          </p:cNvCxnSpPr>
          <p:nvPr userDrawn="1"/>
        </p:nvCxnSpPr>
        <p:spPr>
          <a:xfrm>
            <a:off x="847550" y="1248063"/>
            <a:ext cx="10496899" cy="0"/>
          </a:xfrm>
          <a:prstGeom prst="line">
            <a:avLst/>
          </a:prstGeom>
          <a:ln w="19050">
            <a:solidFill>
              <a:srgbClr val="00607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A453FC0-0102-35C4-F1B4-3B8B75CE6BF5}"/>
              </a:ext>
            </a:extLst>
          </p:cNvPr>
          <p:cNvSpPr/>
          <p:nvPr userDrawn="1"/>
        </p:nvSpPr>
        <p:spPr>
          <a:xfrm>
            <a:off x="0" y="6383547"/>
            <a:ext cx="12192000" cy="539103"/>
          </a:xfrm>
          <a:prstGeom prst="rect">
            <a:avLst/>
          </a:prstGeom>
          <a:solidFill>
            <a:srgbClr val="006072"/>
          </a:solidFill>
          <a:ln>
            <a:solidFill>
              <a:srgbClr val="00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Circle&#10;&#10;Description automatically generated">
            <a:extLst>
              <a:ext uri="{FF2B5EF4-FFF2-40B4-BE49-F238E27FC236}">
                <a16:creationId xmlns:a16="http://schemas.microsoft.com/office/drawing/2014/main" id="{B083A677-4B28-1812-C4A1-BB7ED0E557B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224" r="25687" b="64051"/>
          <a:stretch/>
        </p:blipFill>
        <p:spPr>
          <a:xfrm rot="19800000">
            <a:off x="7291524" y="5132462"/>
            <a:ext cx="4989911" cy="3041270"/>
          </a:xfrm>
          <a:prstGeom prst="rect">
            <a:avLst/>
          </a:prstGeom>
        </p:spPr>
      </p:pic>
    </p:spTree>
    <p:extLst>
      <p:ext uri="{BB962C8B-B14F-4D97-AF65-F5344CB8AC3E}">
        <p14:creationId xmlns:p14="http://schemas.microsoft.com/office/powerpoint/2010/main" val="684240875"/>
      </p:ext>
    </p:extLst>
  </p:cSld>
  <p:clrMap bg1="lt1" tx1="dk1" bg2="lt2" tx2="dk2" accent1="accent1" accent2="accent2" accent3="accent3" accent4="accent4" accent5="accent5" accent6="accent6" hlink="hlink" folHlink="folHlink"/>
  <p:sldLayoutIdLst>
    <p:sldLayoutId id="2147483661" r:id="rId1"/>
    <p:sldLayoutId id="214748367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9B9B39-0EAE-663F-8916-D13B0E3836A9}"/>
              </a:ext>
            </a:extLst>
          </p:cNvPr>
          <p:cNvCxnSpPr>
            <a:cxnSpLocks/>
          </p:cNvCxnSpPr>
          <p:nvPr userDrawn="1"/>
        </p:nvCxnSpPr>
        <p:spPr>
          <a:xfrm>
            <a:off x="847550" y="1248063"/>
            <a:ext cx="10496899" cy="0"/>
          </a:xfrm>
          <a:prstGeom prst="line">
            <a:avLst/>
          </a:prstGeom>
          <a:ln w="19050">
            <a:solidFill>
              <a:srgbClr val="00607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E886B4E-914A-6D02-BC61-6FEAAE502B52}"/>
              </a:ext>
            </a:extLst>
          </p:cNvPr>
          <p:cNvSpPr/>
          <p:nvPr userDrawn="1"/>
        </p:nvSpPr>
        <p:spPr>
          <a:xfrm>
            <a:off x="0" y="6383547"/>
            <a:ext cx="12192000" cy="539103"/>
          </a:xfrm>
          <a:prstGeom prst="rect">
            <a:avLst/>
          </a:prstGeom>
          <a:solidFill>
            <a:srgbClr val="006072"/>
          </a:solidFill>
          <a:ln>
            <a:solidFill>
              <a:srgbClr val="00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Circle&#10;&#10;Description automatically generated">
            <a:extLst>
              <a:ext uri="{FF2B5EF4-FFF2-40B4-BE49-F238E27FC236}">
                <a16:creationId xmlns:a16="http://schemas.microsoft.com/office/drawing/2014/main" id="{6CA36070-64C1-1CC1-E342-A4DD4F4A02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224" r="25687" b="64051"/>
          <a:stretch/>
        </p:blipFill>
        <p:spPr>
          <a:xfrm rot="19800000">
            <a:off x="7291524" y="5132462"/>
            <a:ext cx="4989911" cy="3041270"/>
          </a:xfrm>
          <a:prstGeom prst="rect">
            <a:avLst/>
          </a:prstGeom>
        </p:spPr>
      </p:pic>
    </p:spTree>
    <p:extLst>
      <p:ext uri="{BB962C8B-B14F-4D97-AF65-F5344CB8AC3E}">
        <p14:creationId xmlns:p14="http://schemas.microsoft.com/office/powerpoint/2010/main" val="397311981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C9B9B39-0EAE-663F-8916-D13B0E3836A9}"/>
              </a:ext>
            </a:extLst>
          </p:cNvPr>
          <p:cNvCxnSpPr>
            <a:cxnSpLocks/>
          </p:cNvCxnSpPr>
          <p:nvPr userDrawn="1"/>
        </p:nvCxnSpPr>
        <p:spPr>
          <a:xfrm>
            <a:off x="847550" y="1248063"/>
            <a:ext cx="10496899" cy="0"/>
          </a:xfrm>
          <a:prstGeom prst="line">
            <a:avLst/>
          </a:prstGeom>
          <a:ln w="19050">
            <a:solidFill>
              <a:srgbClr val="00607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68A6119-C88D-3649-1CD4-7CC0622E9784}"/>
              </a:ext>
            </a:extLst>
          </p:cNvPr>
          <p:cNvSpPr/>
          <p:nvPr userDrawn="1"/>
        </p:nvSpPr>
        <p:spPr>
          <a:xfrm>
            <a:off x="0" y="6383547"/>
            <a:ext cx="12192000" cy="539103"/>
          </a:xfrm>
          <a:prstGeom prst="rect">
            <a:avLst/>
          </a:prstGeom>
          <a:solidFill>
            <a:srgbClr val="006072"/>
          </a:solidFill>
          <a:ln>
            <a:solidFill>
              <a:srgbClr val="006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Circle&#10;&#10;Description automatically generated">
            <a:extLst>
              <a:ext uri="{FF2B5EF4-FFF2-40B4-BE49-F238E27FC236}">
                <a16:creationId xmlns:a16="http://schemas.microsoft.com/office/drawing/2014/main" id="{D47B3F49-4DAA-D4D0-1CB6-2B7CBB9B6B0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224" r="25687" b="64051"/>
          <a:stretch/>
        </p:blipFill>
        <p:spPr>
          <a:xfrm rot="19800000">
            <a:off x="7291524" y="5132462"/>
            <a:ext cx="4989911" cy="3041270"/>
          </a:xfrm>
          <a:prstGeom prst="rect">
            <a:avLst/>
          </a:prstGeom>
        </p:spPr>
      </p:pic>
    </p:spTree>
    <p:extLst>
      <p:ext uri="{BB962C8B-B14F-4D97-AF65-F5344CB8AC3E}">
        <p14:creationId xmlns:p14="http://schemas.microsoft.com/office/powerpoint/2010/main" val="2066364808"/>
      </p:ext>
    </p:extLst>
  </p:cSld>
  <p:clrMap bg1="lt1" tx1="dk1" bg2="lt2" tx2="dk2" accent1="accent1" accent2="accent2" accent3="accent3" accent4="accent4" accent5="accent5" accent6="accent6" hlink="hlink" folHlink="folHlink"/>
  <p:sldLayoutIdLst>
    <p:sldLayoutId id="2147483669"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5950EE9-87B8-A6A1-83DF-026C64CBFB6A}"/>
              </a:ext>
            </a:extLst>
          </p:cNvPr>
          <p:cNvCxnSpPr>
            <a:cxnSpLocks/>
          </p:cNvCxnSpPr>
          <p:nvPr userDrawn="1"/>
        </p:nvCxnSpPr>
        <p:spPr>
          <a:xfrm>
            <a:off x="4692072" y="6008963"/>
            <a:ext cx="6902165" cy="0"/>
          </a:xfrm>
          <a:prstGeom prst="line">
            <a:avLst/>
          </a:prstGeom>
          <a:ln w="19050">
            <a:solidFill>
              <a:srgbClr val="006072"/>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733E436F-A51F-4978-BFD2-80DC7D457B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5000" b="7822"/>
          <a:stretch/>
        </p:blipFill>
        <p:spPr>
          <a:xfrm>
            <a:off x="0" y="2613891"/>
            <a:ext cx="4231614" cy="4244108"/>
          </a:xfrm>
          <a:prstGeom prst="rect">
            <a:avLst/>
          </a:prstGeom>
        </p:spPr>
      </p:pic>
    </p:spTree>
    <p:extLst>
      <p:ext uri="{BB962C8B-B14F-4D97-AF65-F5344CB8AC3E}">
        <p14:creationId xmlns:p14="http://schemas.microsoft.com/office/powerpoint/2010/main" val="134744465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mailto:climateemergency@somerset.gov.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LCN@somerset.gov.uk"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s://www.somerset.gov.uk/local-community-networks/"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mailto:climateemergency@somerset.gov.uk"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69677-82D3-7BB6-F4D1-809EDEB52FF0}"/>
              </a:ext>
            </a:extLst>
          </p:cNvPr>
          <p:cNvSpPr txBox="1"/>
          <p:nvPr/>
        </p:nvSpPr>
        <p:spPr>
          <a:xfrm>
            <a:off x="813937" y="1208151"/>
            <a:ext cx="10786110" cy="769441"/>
          </a:xfrm>
          <a:prstGeom prst="rect">
            <a:avLst/>
          </a:prstGeom>
          <a:noFill/>
        </p:spPr>
        <p:txBody>
          <a:bodyPr wrap="square" lIns="91440" tIns="45720" rIns="91440" bIns="45720" rtlCol="0" anchor="t">
            <a:spAutoFit/>
          </a:bodyPr>
          <a:lstStyle/>
          <a:p>
            <a:r>
              <a:rPr lang="en-GB" sz="4400" b="1">
                <a:solidFill>
                  <a:schemeClr val="bg1"/>
                </a:solidFill>
                <a:latin typeface="Arial"/>
                <a:cs typeface="Arial"/>
              </a:rPr>
              <a:t>Climate &amp; Sustainability  </a:t>
            </a:r>
            <a:endParaRPr lang="en-US">
              <a:solidFill>
                <a:schemeClr val="bg1"/>
              </a:solidFill>
              <a:latin typeface="Arial"/>
              <a:cs typeface="Arial"/>
            </a:endParaRPr>
          </a:p>
        </p:txBody>
      </p:sp>
      <p:sp>
        <p:nvSpPr>
          <p:cNvPr id="3" name="TextBox 2">
            <a:extLst>
              <a:ext uri="{FF2B5EF4-FFF2-40B4-BE49-F238E27FC236}">
                <a16:creationId xmlns:a16="http://schemas.microsoft.com/office/drawing/2014/main" id="{F548BFAA-A455-21EE-7689-E90BF9160637}"/>
              </a:ext>
            </a:extLst>
          </p:cNvPr>
          <p:cNvSpPr txBox="1"/>
          <p:nvPr/>
        </p:nvSpPr>
        <p:spPr>
          <a:xfrm>
            <a:off x="895001" y="2660505"/>
            <a:ext cx="6457950" cy="523220"/>
          </a:xfrm>
          <a:prstGeom prst="rect">
            <a:avLst/>
          </a:prstGeom>
          <a:noFill/>
        </p:spPr>
        <p:txBody>
          <a:bodyPr wrap="square" lIns="91440" tIns="45720" rIns="91440" bIns="45720" rtlCol="0" anchor="t">
            <a:spAutoFit/>
          </a:bodyPr>
          <a:lstStyle/>
          <a:p>
            <a:r>
              <a:rPr lang="en-GB" sz="2800" dirty="0">
                <a:solidFill>
                  <a:schemeClr val="bg1"/>
                </a:solidFill>
                <a:latin typeface="Arial"/>
                <a:cs typeface="Arial"/>
              </a:rPr>
              <a:t>June 2023 </a:t>
            </a:r>
          </a:p>
        </p:txBody>
      </p:sp>
      <p:sp>
        <p:nvSpPr>
          <p:cNvPr id="4" name="TextBox 3">
            <a:extLst>
              <a:ext uri="{FF2B5EF4-FFF2-40B4-BE49-F238E27FC236}">
                <a16:creationId xmlns:a16="http://schemas.microsoft.com/office/drawing/2014/main" id="{1393DE48-480D-DF4A-DF8D-2D5A9271511B}"/>
              </a:ext>
            </a:extLst>
          </p:cNvPr>
          <p:cNvSpPr txBox="1"/>
          <p:nvPr/>
        </p:nvSpPr>
        <p:spPr>
          <a:xfrm>
            <a:off x="895001" y="3664459"/>
            <a:ext cx="8689091" cy="954107"/>
          </a:xfrm>
          <a:prstGeom prst="rect">
            <a:avLst/>
          </a:prstGeom>
          <a:noFill/>
        </p:spPr>
        <p:txBody>
          <a:bodyPr wrap="square" lIns="91440" tIns="45720" rIns="91440" bIns="45720" rtlCol="0" anchor="t">
            <a:spAutoFit/>
          </a:bodyPr>
          <a:lstStyle/>
          <a:p>
            <a:r>
              <a:rPr lang="en-GB" sz="2800" dirty="0">
                <a:solidFill>
                  <a:schemeClr val="bg1"/>
                </a:solidFill>
                <a:latin typeface="Arial"/>
                <a:cs typeface="Arial"/>
              </a:rPr>
              <a:t>Cllr Sarah Dyke</a:t>
            </a:r>
          </a:p>
          <a:p>
            <a:r>
              <a:rPr lang="en-GB" sz="2800" dirty="0">
                <a:solidFill>
                  <a:schemeClr val="bg1"/>
                </a:solidFill>
                <a:latin typeface="Arial"/>
                <a:cs typeface="Arial"/>
              </a:rPr>
              <a:t>Lead member for Environment &amp; Climate Change </a:t>
            </a:r>
          </a:p>
        </p:txBody>
      </p:sp>
    </p:spTree>
    <p:extLst>
      <p:ext uri="{BB962C8B-B14F-4D97-AF65-F5344CB8AC3E}">
        <p14:creationId xmlns:p14="http://schemas.microsoft.com/office/powerpoint/2010/main" val="763580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road, tree, outdoor&#10;&#10;Description automatically generated">
            <a:extLst>
              <a:ext uri="{FF2B5EF4-FFF2-40B4-BE49-F238E27FC236}">
                <a16:creationId xmlns:a16="http://schemas.microsoft.com/office/drawing/2014/main" id="{E076E9FF-0AB8-4269-0D69-63E44252406D}"/>
              </a:ext>
            </a:extLst>
          </p:cNvPr>
          <p:cNvPicPr>
            <a:picLocks noGrp="1" noChangeAspect="1"/>
          </p:cNvPicPr>
          <p:nvPr>
            <p:ph type="pic" sz="quarter" idx="12"/>
          </p:nvPr>
        </p:nvPicPr>
        <p:blipFill>
          <a:blip r:embed="rId3"/>
          <a:srcRect l="7131" r="7131"/>
          <a:stretch/>
        </p:blipFill>
        <p:spPr>
          <a:xfrm>
            <a:off x="4633912" y="4608333"/>
            <a:ext cx="2924175" cy="1708181"/>
          </a:xfrm>
        </p:spPr>
      </p:pic>
      <p:pic>
        <p:nvPicPr>
          <p:cNvPr id="5" name="Picture 5">
            <a:extLst>
              <a:ext uri="{FF2B5EF4-FFF2-40B4-BE49-F238E27FC236}">
                <a16:creationId xmlns:a16="http://schemas.microsoft.com/office/drawing/2014/main" id="{FA060550-0976-0A2C-CA45-6DC8562858CE}"/>
              </a:ext>
            </a:extLst>
          </p:cNvPr>
          <p:cNvPicPr>
            <a:picLocks noGrp="1" noChangeAspect="1"/>
          </p:cNvPicPr>
          <p:nvPr>
            <p:ph type="pic" sz="quarter" idx="13"/>
          </p:nvPr>
        </p:nvPicPr>
        <p:blipFill>
          <a:blip r:embed="rId4"/>
          <a:srcRect l="1658" r="1658"/>
          <a:stretch/>
        </p:blipFill>
        <p:spPr>
          <a:xfrm>
            <a:off x="8208962" y="4424962"/>
            <a:ext cx="2924175" cy="1926242"/>
          </a:xfrm>
        </p:spPr>
      </p:pic>
      <p:sp>
        <p:nvSpPr>
          <p:cNvPr id="8" name="TextBox 7">
            <a:extLst>
              <a:ext uri="{FF2B5EF4-FFF2-40B4-BE49-F238E27FC236}">
                <a16:creationId xmlns:a16="http://schemas.microsoft.com/office/drawing/2014/main" id="{65F99D0C-F8A2-D137-AF98-A322979DE049}"/>
              </a:ext>
            </a:extLst>
          </p:cNvPr>
          <p:cNvSpPr txBox="1"/>
          <p:nvPr/>
        </p:nvSpPr>
        <p:spPr>
          <a:xfrm>
            <a:off x="761651" y="266852"/>
            <a:ext cx="6457950"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E-Scooters</a:t>
            </a: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514736"/>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E-Scooter Trials</a:t>
            </a:r>
            <a:endParaRPr lang="en-GB">
              <a:latin typeface="Arial"/>
              <a:cs typeface="Arial"/>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2167665"/>
            <a:ext cx="10952238" cy="2677656"/>
          </a:xfrm>
          <a:prstGeom prst="rect">
            <a:avLst/>
          </a:prstGeom>
          <a:noFill/>
        </p:spPr>
        <p:txBody>
          <a:bodyPr wrap="square" lIns="91440" tIns="45720" rIns="91440" bIns="45720" rtlCol="0" anchor="t">
            <a:spAutoFit/>
          </a:bodyPr>
          <a:lstStyle/>
          <a:p>
            <a:pPr marL="457200" indent="-457200">
              <a:buFont typeface="Arial"/>
              <a:buChar char="•"/>
            </a:pPr>
            <a:r>
              <a:rPr lang="en-GB" sz="2800">
                <a:latin typeface="Arial"/>
                <a:cs typeface="Arial"/>
              </a:rPr>
              <a:t>Uptake in Yeovil has been positive, with over 75,000 rides made covering over 160,000 miles since the launch. </a:t>
            </a:r>
          </a:p>
          <a:p>
            <a:pPr marL="457200" indent="-457200">
              <a:buFont typeface="Arial"/>
              <a:buChar char="•"/>
            </a:pPr>
            <a:r>
              <a:rPr lang="en-GB" sz="2800">
                <a:latin typeface="Arial"/>
                <a:cs typeface="Arial"/>
              </a:rPr>
              <a:t>Around 22% of e-scooter journeys in Yeovil replaced car travel (12,760 journeys). </a:t>
            </a:r>
          </a:p>
          <a:p>
            <a:pPr marL="457200" indent="-457200">
              <a:buFont typeface="Arial"/>
              <a:buChar char="•"/>
            </a:pPr>
            <a:r>
              <a:rPr lang="en-GB" sz="2800">
                <a:latin typeface="Arial"/>
                <a:cs typeface="Arial"/>
              </a:rPr>
              <a:t>In SW&amp;T, there has been over 120,000 rides covering 228,500 miles.</a:t>
            </a:r>
            <a:endParaRPr lang="en-GB" sz="2800">
              <a:latin typeface="Arial" panose="020B0604020202020204" pitchFamily="34" charset="0"/>
              <a:cs typeface="Arial" panose="020B0604020202020204" pitchFamily="34" charset="0"/>
            </a:endParaRPr>
          </a:p>
        </p:txBody>
      </p:sp>
      <p:pic>
        <p:nvPicPr>
          <p:cNvPr id="13" name="Picture 13" descr="Diagram&#10;&#10;Description automatically generated">
            <a:extLst>
              <a:ext uri="{FF2B5EF4-FFF2-40B4-BE49-F238E27FC236}">
                <a16:creationId xmlns:a16="http://schemas.microsoft.com/office/drawing/2014/main" id="{036BE738-2821-58A8-BCC9-CD581A44D315}"/>
              </a:ext>
            </a:extLst>
          </p:cNvPr>
          <p:cNvPicPr>
            <a:picLocks noGrp="1" noChangeAspect="1"/>
          </p:cNvPicPr>
          <p:nvPr>
            <p:ph type="pic" sz="quarter" idx="10"/>
          </p:nvPr>
        </p:nvPicPr>
        <p:blipFill rotWithShape="1">
          <a:blip r:embed="rId5"/>
          <a:srcRect l="1025" r="820" b="-571"/>
          <a:stretch/>
        </p:blipFill>
        <p:spPr>
          <a:xfrm>
            <a:off x="707002" y="4879338"/>
            <a:ext cx="3127267" cy="1434128"/>
          </a:xfrm>
        </p:spPr>
      </p:pic>
    </p:spTree>
    <p:extLst>
      <p:ext uri="{BB962C8B-B14F-4D97-AF65-F5344CB8AC3E}">
        <p14:creationId xmlns:p14="http://schemas.microsoft.com/office/powerpoint/2010/main" val="4202603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9BE120F-B2F3-9F40-3536-B4A87EB5B850}"/>
              </a:ext>
            </a:extLst>
          </p:cNvPr>
          <p:cNvPicPr>
            <a:picLocks noGrp="1" noChangeAspect="1"/>
          </p:cNvPicPr>
          <p:nvPr>
            <p:ph type="pic" sz="quarter" idx="10"/>
          </p:nvPr>
        </p:nvPicPr>
        <p:blipFill>
          <a:blip r:embed="rId3"/>
          <a:srcRect t="12840" b="12840"/>
          <a:stretch/>
        </p:blipFill>
        <p:spPr>
          <a:xfrm>
            <a:off x="1508818" y="4717170"/>
            <a:ext cx="1829427" cy="1657776"/>
          </a:xfrm>
        </p:spPr>
      </p:pic>
      <p:pic>
        <p:nvPicPr>
          <p:cNvPr id="6" name="Picture 6">
            <a:extLst>
              <a:ext uri="{FF2B5EF4-FFF2-40B4-BE49-F238E27FC236}">
                <a16:creationId xmlns:a16="http://schemas.microsoft.com/office/drawing/2014/main" id="{EEFE6BBA-2478-6B8C-C314-6852640ED8EC}"/>
              </a:ext>
            </a:extLst>
          </p:cNvPr>
          <p:cNvPicPr>
            <a:picLocks noGrp="1" noChangeAspect="1"/>
          </p:cNvPicPr>
          <p:nvPr>
            <p:ph type="pic" sz="quarter" idx="12"/>
          </p:nvPr>
        </p:nvPicPr>
        <p:blipFill>
          <a:blip r:embed="rId4"/>
          <a:srcRect l="8186" r="8186"/>
          <a:stretch/>
        </p:blipFill>
        <p:spPr>
          <a:xfrm>
            <a:off x="4225034" y="4787329"/>
            <a:ext cx="2747615" cy="1582505"/>
          </a:xfrm>
        </p:spPr>
      </p:pic>
      <p:pic>
        <p:nvPicPr>
          <p:cNvPr id="7" name="Picture 10" descr="A person sitting on a bench next to a bicycle&#10;&#10;Description automatically generated">
            <a:extLst>
              <a:ext uri="{FF2B5EF4-FFF2-40B4-BE49-F238E27FC236}">
                <a16:creationId xmlns:a16="http://schemas.microsoft.com/office/drawing/2014/main" id="{54F919BA-6B0A-C909-FCDB-D480082C8835}"/>
              </a:ext>
            </a:extLst>
          </p:cNvPr>
          <p:cNvPicPr>
            <a:picLocks noGrp="1" noChangeAspect="1"/>
          </p:cNvPicPr>
          <p:nvPr>
            <p:ph type="pic" sz="quarter" idx="13"/>
          </p:nvPr>
        </p:nvPicPr>
        <p:blipFill>
          <a:blip r:embed="rId5"/>
          <a:srcRect t="12830" b="12830"/>
          <a:stretch/>
        </p:blipFill>
        <p:spPr>
          <a:xfrm>
            <a:off x="8593425" y="4717170"/>
            <a:ext cx="1764956" cy="1620605"/>
          </a:xfrm>
        </p:spPr>
      </p:pic>
      <p:sp>
        <p:nvSpPr>
          <p:cNvPr id="8" name="TextBox 7">
            <a:extLst>
              <a:ext uri="{FF2B5EF4-FFF2-40B4-BE49-F238E27FC236}">
                <a16:creationId xmlns:a16="http://schemas.microsoft.com/office/drawing/2014/main" id="{65F99D0C-F8A2-D137-AF98-A322979DE049}"/>
              </a:ext>
            </a:extLst>
          </p:cNvPr>
          <p:cNvSpPr txBox="1"/>
          <p:nvPr/>
        </p:nvSpPr>
        <p:spPr>
          <a:xfrm>
            <a:off x="761651" y="266852"/>
            <a:ext cx="6457950"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E-Bikes</a:t>
            </a: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421809"/>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E-Bike Strategy</a:t>
            </a:r>
            <a:endParaRPr lang="en-US"/>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2052843"/>
            <a:ext cx="10496898" cy="3108543"/>
          </a:xfrm>
          <a:prstGeom prst="rect">
            <a:avLst/>
          </a:prstGeom>
          <a:noFill/>
        </p:spPr>
        <p:txBody>
          <a:bodyPr wrap="square" lIns="91440" tIns="45720" rIns="91440" bIns="45720" rtlCol="0" anchor="t">
            <a:spAutoFit/>
          </a:bodyPr>
          <a:lstStyle/>
          <a:p>
            <a:r>
              <a:rPr lang="en-GB" sz="2800">
                <a:latin typeface="Arial"/>
                <a:cs typeface="Arial"/>
              </a:rPr>
              <a:t>The vision is that by 2035, Somerset will create an environment that supports the use of e-bikes and e-cargo bikes.  </a:t>
            </a:r>
            <a:endParaRPr lang="en-US">
              <a:latin typeface="Calibri" panose="020F0502020204030204"/>
              <a:cs typeface="Calibri" panose="020F0502020204030204"/>
            </a:endParaRPr>
          </a:p>
          <a:p>
            <a:endParaRPr lang="en-GB" sz="2800">
              <a:latin typeface="Arial"/>
              <a:cs typeface="Arial"/>
            </a:endParaRPr>
          </a:p>
          <a:p>
            <a:r>
              <a:rPr lang="en-GB" sz="2800">
                <a:latin typeface="Arial"/>
                <a:cs typeface="Arial"/>
              </a:rPr>
              <a:t>The Somerset E-bike Strategy has been drafted and is in its final stages before publication; setting out objectives, investment and funding to prioritise e-bike opportunities across Somerset.</a:t>
            </a:r>
            <a:endParaRPr lang="en-US">
              <a:cs typeface="Calibri"/>
            </a:endParaRPr>
          </a:p>
          <a:p>
            <a:endParaRPr lang="en-GB"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388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62EFD67-B284-F59A-7071-F226338F6FFC}"/>
              </a:ext>
            </a:extLst>
          </p:cNvPr>
          <p:cNvPicPr>
            <a:picLocks noGrp="1" noChangeAspect="1"/>
          </p:cNvPicPr>
          <p:nvPr>
            <p:ph type="pic" sz="quarter" idx="13"/>
          </p:nvPr>
        </p:nvPicPr>
        <p:blipFill>
          <a:blip r:embed="rId3"/>
          <a:srcRect l="1157" r="1157"/>
          <a:stretch/>
        </p:blipFill>
        <p:spPr>
          <a:xfrm>
            <a:off x="8236299" y="4111024"/>
            <a:ext cx="3021068" cy="1993353"/>
          </a:xfrm>
        </p:spPr>
      </p:pic>
      <p:sp>
        <p:nvSpPr>
          <p:cNvPr id="8" name="TextBox 7">
            <a:extLst>
              <a:ext uri="{FF2B5EF4-FFF2-40B4-BE49-F238E27FC236}">
                <a16:creationId xmlns:a16="http://schemas.microsoft.com/office/drawing/2014/main" id="{65F99D0C-F8A2-D137-AF98-A322979DE049}"/>
              </a:ext>
            </a:extLst>
          </p:cNvPr>
          <p:cNvSpPr txBox="1"/>
          <p:nvPr/>
        </p:nvSpPr>
        <p:spPr>
          <a:xfrm>
            <a:off x="761651" y="266852"/>
            <a:ext cx="6457950"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Green Tourism</a:t>
            </a:r>
            <a:endParaRPr lang="en-GB" sz="4800" b="1">
              <a:solidFill>
                <a:srgbClr val="00607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1340616"/>
            <a:ext cx="10496898" cy="2616101"/>
          </a:xfrm>
          <a:prstGeom prst="rect">
            <a:avLst/>
          </a:prstGeom>
          <a:noFill/>
        </p:spPr>
        <p:txBody>
          <a:bodyPr wrap="square" lIns="91440" tIns="45720" rIns="91440" bIns="45720" rtlCol="0" anchor="t">
            <a:spAutoFit/>
          </a:bodyPr>
          <a:lstStyle/>
          <a:p>
            <a:pPr marL="457200" indent="-457200">
              <a:buFont typeface="Arial"/>
              <a:buChar char="•"/>
            </a:pPr>
            <a:r>
              <a:rPr lang="en-GB" sz="2000" dirty="0">
                <a:latin typeface="Arial"/>
                <a:cs typeface="Arial"/>
              </a:rPr>
              <a:t>Somerset is a haven for green holidays – cycling, walking and wildlife watching in our beautiful County </a:t>
            </a:r>
          </a:p>
          <a:p>
            <a:pPr marL="457200" indent="-457200">
              <a:buFont typeface="Arial"/>
              <a:buChar char="•"/>
            </a:pPr>
            <a:endParaRPr lang="en-GB" sz="2400" dirty="0">
              <a:latin typeface="Arial"/>
              <a:cs typeface="Arial"/>
            </a:endParaRPr>
          </a:p>
          <a:p>
            <a:pPr marL="457200" indent="-457200">
              <a:buFont typeface="Arial"/>
              <a:buChar char="•"/>
            </a:pPr>
            <a:r>
              <a:rPr lang="en-GB" sz="2000" dirty="0">
                <a:latin typeface="Arial"/>
                <a:cs typeface="Arial"/>
              </a:rPr>
              <a:t>Officers across Tourism and Economic Development work with businesses to ensure they have considered the carbon impact of their business, enabling them to offer the lowest impact holidays.</a:t>
            </a:r>
            <a:endParaRPr lang="en-US" sz="2000">
              <a:cs typeface="Calibri"/>
            </a:endParaRPr>
          </a:p>
          <a:p>
            <a:pPr marL="457200" indent="-457200">
              <a:buFont typeface="Arial"/>
              <a:buChar char="•"/>
            </a:pPr>
            <a:endParaRPr lang="en-GB" sz="2000" dirty="0">
              <a:latin typeface="Arial"/>
              <a:cs typeface="Arial"/>
            </a:endParaRPr>
          </a:p>
          <a:p>
            <a:pPr marL="457200" indent="-457200">
              <a:buFont typeface="Arial"/>
              <a:buChar char="•"/>
            </a:pPr>
            <a:r>
              <a:rPr lang="en-GB" sz="2000" dirty="0">
                <a:latin typeface="Arial"/>
                <a:cs typeface="Arial"/>
              </a:rPr>
              <a:t>Green itineraries are being developed to offer visitors lower impact stays.</a:t>
            </a:r>
            <a:endParaRPr lang="en-GB" sz="2000">
              <a:latin typeface="Arial" panose="020B0604020202020204" pitchFamily="34" charset="0"/>
              <a:cs typeface="Arial" panose="020B0604020202020204" pitchFamily="34" charset="0"/>
            </a:endParaRPr>
          </a:p>
        </p:txBody>
      </p:sp>
      <p:pic>
        <p:nvPicPr>
          <p:cNvPr id="3" name="Picture 3">
            <a:extLst>
              <a:ext uri="{FF2B5EF4-FFF2-40B4-BE49-F238E27FC236}">
                <a16:creationId xmlns:a16="http://schemas.microsoft.com/office/drawing/2014/main" id="{1FD84EA6-1D0F-AF37-0235-3C37ED28CE34}"/>
              </a:ext>
            </a:extLst>
          </p:cNvPr>
          <p:cNvPicPr>
            <a:picLocks noChangeAspect="1"/>
          </p:cNvPicPr>
          <p:nvPr/>
        </p:nvPicPr>
        <p:blipFill>
          <a:blip r:embed="rId4"/>
          <a:stretch>
            <a:fillRect/>
          </a:stretch>
        </p:blipFill>
        <p:spPr>
          <a:xfrm>
            <a:off x="4684986" y="4117428"/>
            <a:ext cx="3045373" cy="1986456"/>
          </a:xfrm>
          <a:prstGeom prst="rect">
            <a:avLst/>
          </a:prstGeom>
        </p:spPr>
      </p:pic>
      <p:pic>
        <p:nvPicPr>
          <p:cNvPr id="4" name="Picture 4">
            <a:extLst>
              <a:ext uri="{FF2B5EF4-FFF2-40B4-BE49-F238E27FC236}">
                <a16:creationId xmlns:a16="http://schemas.microsoft.com/office/drawing/2014/main" id="{99A98DBA-8F08-0B2C-5D8F-1F82E9CC8127}"/>
              </a:ext>
            </a:extLst>
          </p:cNvPr>
          <p:cNvPicPr>
            <a:picLocks noChangeAspect="1"/>
          </p:cNvPicPr>
          <p:nvPr/>
        </p:nvPicPr>
        <p:blipFill>
          <a:blip r:embed="rId5"/>
          <a:stretch>
            <a:fillRect/>
          </a:stretch>
        </p:blipFill>
        <p:spPr>
          <a:xfrm>
            <a:off x="756745" y="4115785"/>
            <a:ext cx="3334409" cy="1989739"/>
          </a:xfrm>
          <a:prstGeom prst="rect">
            <a:avLst/>
          </a:prstGeom>
        </p:spPr>
      </p:pic>
    </p:spTree>
    <p:extLst>
      <p:ext uri="{BB962C8B-B14F-4D97-AF65-F5344CB8AC3E}">
        <p14:creationId xmlns:p14="http://schemas.microsoft.com/office/powerpoint/2010/main" val="957866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6457950"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Biodiversity Net Gain</a:t>
            </a:r>
            <a:endParaRPr lang="en-GB" sz="4800" b="1">
              <a:solidFill>
                <a:srgbClr val="00607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594383" y="1567020"/>
            <a:ext cx="10496898" cy="4401205"/>
          </a:xfrm>
          <a:prstGeom prst="rect">
            <a:avLst/>
          </a:prstGeom>
          <a:noFill/>
        </p:spPr>
        <p:txBody>
          <a:bodyPr wrap="square" lIns="91440" tIns="45720" rIns="91440" bIns="45720" rtlCol="0" anchor="t">
            <a:spAutoFit/>
          </a:bodyPr>
          <a:lstStyle/>
          <a:p>
            <a:pPr marL="285750" indent="-285750">
              <a:buFont typeface="Arial"/>
              <a:buChar char="•"/>
            </a:pPr>
            <a:r>
              <a:rPr lang="en-GB" sz="2800" dirty="0">
                <a:solidFill>
                  <a:srgbClr val="000000"/>
                </a:solidFill>
                <a:ea typeface="+mn-lt"/>
                <a:cs typeface="+mn-lt"/>
              </a:rPr>
              <a:t>Biodiversity Net Gain is a new system to ensure that land is developed in a way that contributes to the recovery of nature. </a:t>
            </a:r>
          </a:p>
          <a:p>
            <a:pPr marL="285750" indent="-285750">
              <a:buFont typeface="Arial"/>
              <a:buChar char="•"/>
            </a:pPr>
            <a:endParaRPr lang="en-GB" sz="2800">
              <a:solidFill>
                <a:srgbClr val="000000"/>
              </a:solidFill>
              <a:ea typeface="+mn-lt"/>
              <a:cs typeface="+mn-lt"/>
            </a:endParaRPr>
          </a:p>
          <a:p>
            <a:pPr marL="285750" indent="-285750">
              <a:buFont typeface="Arial"/>
              <a:buChar char="•"/>
            </a:pPr>
            <a:r>
              <a:rPr lang="en-GB" sz="2800" dirty="0">
                <a:solidFill>
                  <a:srgbClr val="000000"/>
                </a:solidFill>
                <a:ea typeface="+mn-lt"/>
                <a:cs typeface="+mn-lt"/>
              </a:rPr>
              <a:t>The planning and ecological services teams are working together to consider the best options for the county, taking advice from nature conservation partners and landowners.</a:t>
            </a:r>
            <a:endParaRPr lang="en-GB" sz="2800" dirty="0">
              <a:solidFill>
                <a:srgbClr val="000000"/>
              </a:solidFill>
              <a:cs typeface="Calibri" panose="020F0502020204030204"/>
            </a:endParaRPr>
          </a:p>
          <a:p>
            <a:pPr marL="285750" indent="-285750">
              <a:buFont typeface="Arial"/>
              <a:buChar char="•"/>
            </a:pPr>
            <a:endParaRPr lang="en-GB" sz="2800" dirty="0">
              <a:solidFill>
                <a:srgbClr val="000000"/>
              </a:solidFill>
              <a:latin typeface="Calibri"/>
              <a:cs typeface="Calibri"/>
            </a:endParaRPr>
          </a:p>
          <a:p>
            <a:pPr marL="285750" indent="-285750">
              <a:buFont typeface="Arial"/>
              <a:buChar char="•"/>
            </a:pPr>
            <a:r>
              <a:rPr lang="en-GB" sz="2800" dirty="0">
                <a:solidFill>
                  <a:srgbClr val="000000"/>
                </a:solidFill>
                <a:latin typeface="Calibri"/>
                <a:cs typeface="Calibri"/>
              </a:rPr>
              <a:t>A new adopted system will be in place by November </a:t>
            </a:r>
          </a:p>
          <a:p>
            <a:r>
              <a:rPr lang="en-GB" sz="2800" dirty="0">
                <a:solidFill>
                  <a:srgbClr val="000000"/>
                </a:solidFill>
                <a:latin typeface="Calibri"/>
                <a:cs typeface="Calibri"/>
              </a:rPr>
              <a:t>this year </a:t>
            </a:r>
            <a:endParaRPr lang="en-GB">
              <a:cs typeface="Calibri" panose="020F0502020204030204"/>
            </a:endParaRPr>
          </a:p>
          <a:p>
            <a:endParaRPr lang="en-GB" sz="2800">
              <a:solidFill>
                <a:srgbClr val="000000"/>
              </a:solidFill>
              <a:latin typeface="Arial" panose="020B0604020202020204" pitchFamily="34" charset="0"/>
              <a:cs typeface="Arial" panose="020B0604020202020204" pitchFamily="34" charset="0"/>
            </a:endParaRPr>
          </a:p>
        </p:txBody>
      </p:sp>
      <p:pic>
        <p:nvPicPr>
          <p:cNvPr id="7" name="Picture 8" descr="Logo&#10;&#10;Description automatically generated">
            <a:extLst>
              <a:ext uri="{FF2B5EF4-FFF2-40B4-BE49-F238E27FC236}">
                <a16:creationId xmlns:a16="http://schemas.microsoft.com/office/drawing/2014/main" id="{677A53DE-C671-4E1D-E94D-C64495EF28A6}"/>
              </a:ext>
            </a:extLst>
          </p:cNvPr>
          <p:cNvPicPr>
            <a:picLocks noChangeAspect="1"/>
          </p:cNvPicPr>
          <p:nvPr/>
        </p:nvPicPr>
        <p:blipFill>
          <a:blip r:embed="rId3"/>
          <a:stretch>
            <a:fillRect/>
          </a:stretch>
        </p:blipFill>
        <p:spPr>
          <a:xfrm>
            <a:off x="8900556" y="3704092"/>
            <a:ext cx="2743200" cy="2517608"/>
          </a:xfrm>
          <a:prstGeom prst="rect">
            <a:avLst/>
          </a:prstGeom>
        </p:spPr>
      </p:pic>
    </p:spTree>
    <p:extLst>
      <p:ext uri="{BB962C8B-B14F-4D97-AF65-F5344CB8AC3E}">
        <p14:creationId xmlns:p14="http://schemas.microsoft.com/office/powerpoint/2010/main" val="3303388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9783855"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Local Nature Recovery Strategy </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514736"/>
            <a:ext cx="10496898" cy="584775"/>
          </a:xfrm>
          <a:prstGeom prst="rect">
            <a:avLst/>
          </a:prstGeom>
          <a:noFill/>
        </p:spPr>
        <p:txBody>
          <a:bodyPr wrap="square" lIns="91440" tIns="45720" rIns="91440" bIns="45720" rtlCol="0" anchor="t">
            <a:spAutoFit/>
          </a:bodyPr>
          <a:lstStyle/>
          <a:p>
            <a:r>
              <a:rPr lang="en-GB" sz="3200" b="1" dirty="0">
                <a:solidFill>
                  <a:srgbClr val="006072"/>
                </a:solidFill>
                <a:latin typeface="Arial"/>
                <a:cs typeface="Arial"/>
              </a:rPr>
              <a:t>With the Local Nature Partnership</a:t>
            </a:r>
            <a:endParaRPr lang="en-GB" sz="3200" b="1" dirty="0">
              <a:solidFill>
                <a:srgbClr val="00607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2167665"/>
            <a:ext cx="10496898" cy="1384995"/>
          </a:xfrm>
          <a:prstGeom prst="rect">
            <a:avLst/>
          </a:prstGeom>
          <a:noFill/>
        </p:spPr>
        <p:txBody>
          <a:bodyPr wrap="square" lIns="91440" tIns="45720" rIns="91440" bIns="45720" rtlCol="0" anchor="t">
            <a:spAutoFit/>
          </a:bodyPr>
          <a:lstStyle/>
          <a:p>
            <a:r>
              <a:rPr lang="en-GB" sz="2800" dirty="0">
                <a:latin typeface="Calibri"/>
                <a:ea typeface="Calibri" panose="020F0502020204030204" pitchFamily="34" charset="0"/>
                <a:cs typeface="Times New Roman"/>
              </a:rPr>
              <a:t>A f</a:t>
            </a:r>
            <a:r>
              <a:rPr lang="en-GB" sz="2800" dirty="0">
                <a:effectLst/>
                <a:latin typeface="Calibri"/>
                <a:ea typeface="Calibri" panose="020F0502020204030204" pitchFamily="34" charset="0"/>
                <a:cs typeface="Times New Roman"/>
              </a:rPr>
              <a:t>lagship measure of the Environment Act, which will establish the priorities and </a:t>
            </a:r>
            <a:r>
              <a:rPr lang="en-GB" sz="2800" dirty="0">
                <a:latin typeface="Calibri"/>
                <a:ea typeface="Calibri" panose="020F0502020204030204" pitchFamily="34" charset="0"/>
                <a:cs typeface="Times New Roman"/>
              </a:rPr>
              <a:t>nature recovery network maps </a:t>
            </a:r>
            <a:r>
              <a:rPr lang="en-GB" sz="2800" dirty="0">
                <a:effectLst/>
                <a:latin typeface="Calibri"/>
                <a:ea typeface="Calibri" panose="020F0502020204030204" pitchFamily="34" charset="0"/>
                <a:cs typeface="Times New Roman"/>
              </a:rPr>
              <a:t>for specific actions to drive nature’s recovery across Somerset</a:t>
            </a:r>
            <a:endParaRPr lang="en-US" dirty="0">
              <a:latin typeface="Calibri"/>
              <a:cs typeface="Times New Roman"/>
            </a:endParaRPr>
          </a:p>
        </p:txBody>
      </p:sp>
      <p:pic>
        <p:nvPicPr>
          <p:cNvPr id="1026" name="Picture 2">
            <a:extLst>
              <a:ext uri="{FF2B5EF4-FFF2-40B4-BE49-F238E27FC236}">
                <a16:creationId xmlns:a16="http://schemas.microsoft.com/office/drawing/2014/main" id="{E32ADB43-29A7-D9FE-88DA-9D6FCE5B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862" y="3876546"/>
            <a:ext cx="8408276" cy="229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19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9595597"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Countryside &amp; AONB Services</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853617" y="3434477"/>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Areas of Outstanding Natural Beauty</a:t>
            </a:r>
            <a:endParaRPr lang="en-GB" sz="3200" b="1">
              <a:solidFill>
                <a:srgbClr val="00607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768061" y="1405344"/>
            <a:ext cx="10996140" cy="1938992"/>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Arial"/>
                <a:cs typeface="Arial"/>
              </a:rPr>
              <a:t>The Somerset Council Countryside Service manages 282 Ha of land across 6 natural greenspaces.</a:t>
            </a:r>
            <a:endParaRPr lang="en-US" sz="2400">
              <a:cs typeface="Calibri" panose="020F0502020204030204"/>
            </a:endParaRPr>
          </a:p>
          <a:p>
            <a:pPr marL="342900" indent="-342900">
              <a:buFont typeface="Arial"/>
              <a:buChar char="•"/>
            </a:pPr>
            <a:endParaRPr lang="en-GB" sz="2400">
              <a:latin typeface="Arial"/>
              <a:cs typeface="Arial"/>
            </a:endParaRPr>
          </a:p>
          <a:p>
            <a:pPr marL="342900" indent="-342900">
              <a:buFont typeface="Arial"/>
              <a:buChar char="•"/>
            </a:pPr>
            <a:r>
              <a:rPr lang="en-GB" sz="2400">
                <a:latin typeface="Arial"/>
                <a:cs typeface="Arial"/>
              </a:rPr>
              <a:t>The ranger team have responsibility for protected species and habitats, site designations, and safe public access.</a:t>
            </a:r>
            <a:endParaRPr lang="en-GB" sz="2400">
              <a:cs typeface="Calibri" panose="020F0502020204030204"/>
            </a:endParaRPr>
          </a:p>
        </p:txBody>
      </p:sp>
      <p:sp>
        <p:nvSpPr>
          <p:cNvPr id="5" name="TextBox 4">
            <a:extLst>
              <a:ext uri="{FF2B5EF4-FFF2-40B4-BE49-F238E27FC236}">
                <a16:creationId xmlns:a16="http://schemas.microsoft.com/office/drawing/2014/main" id="{E64446CE-A167-D1C1-4DC3-F1E330556A5C}"/>
              </a:ext>
            </a:extLst>
          </p:cNvPr>
          <p:cNvSpPr txBox="1"/>
          <p:nvPr/>
        </p:nvSpPr>
        <p:spPr>
          <a:xfrm>
            <a:off x="860026" y="4035493"/>
            <a:ext cx="7493119" cy="2308324"/>
          </a:xfrm>
          <a:prstGeom prst="rect">
            <a:avLst/>
          </a:prstGeom>
          <a:noFill/>
        </p:spPr>
        <p:txBody>
          <a:bodyPr wrap="square" lIns="91440" tIns="45720" rIns="91440" bIns="45720" rtlCol="0" anchor="t">
            <a:spAutoFit/>
          </a:bodyPr>
          <a:lstStyle/>
          <a:p>
            <a:pPr marL="457200" indent="-457200">
              <a:buFont typeface="Arial"/>
              <a:buChar char="•"/>
            </a:pPr>
            <a:r>
              <a:rPr lang="en-GB" sz="2400">
                <a:latin typeface="Arial"/>
                <a:cs typeface="Arial"/>
              </a:rPr>
              <a:t>Somerset is home to part of four AONBs; The Mendip Hills, Cranborne Chase &amp; West Wiltshire Downs, Blackdown Hills and the Quantock Hills. </a:t>
            </a:r>
          </a:p>
          <a:p>
            <a:pPr marL="457200" indent="-457200">
              <a:buFont typeface="Arial"/>
              <a:buChar char="•"/>
            </a:pPr>
            <a:endParaRPr lang="en-GB" sz="2400">
              <a:latin typeface="Arial"/>
              <a:cs typeface="Arial"/>
            </a:endParaRPr>
          </a:p>
          <a:p>
            <a:pPr marL="457200" indent="-457200">
              <a:buFont typeface="Arial"/>
              <a:buChar char="•"/>
            </a:pPr>
            <a:r>
              <a:rPr lang="en-GB" sz="2400">
                <a:latin typeface="Arial"/>
                <a:cs typeface="Arial"/>
              </a:rPr>
              <a:t>The Mendip and Quantock teams are hosted by Somerset Council. </a:t>
            </a:r>
            <a:endParaRPr lang="en-GB" sz="2400"/>
          </a:p>
        </p:txBody>
      </p:sp>
      <p:pic>
        <p:nvPicPr>
          <p:cNvPr id="2" name="Picture 2" descr="A picture containing sky, outdoor, mountain, grass&#10;&#10;Description automatically generated">
            <a:extLst>
              <a:ext uri="{FF2B5EF4-FFF2-40B4-BE49-F238E27FC236}">
                <a16:creationId xmlns:a16="http://schemas.microsoft.com/office/drawing/2014/main" id="{06DC76EB-4144-DFB0-D9DF-8B7A2E4CC855}"/>
              </a:ext>
            </a:extLst>
          </p:cNvPr>
          <p:cNvPicPr>
            <a:picLocks noChangeAspect="1"/>
          </p:cNvPicPr>
          <p:nvPr/>
        </p:nvPicPr>
        <p:blipFill>
          <a:blip r:embed="rId3"/>
          <a:stretch>
            <a:fillRect/>
          </a:stretch>
        </p:blipFill>
        <p:spPr>
          <a:xfrm>
            <a:off x="8481849" y="3082160"/>
            <a:ext cx="3176751" cy="3176751"/>
          </a:xfrm>
          <a:prstGeom prst="rect">
            <a:avLst/>
          </a:prstGeom>
        </p:spPr>
      </p:pic>
    </p:spTree>
    <p:extLst>
      <p:ext uri="{BB962C8B-B14F-4D97-AF65-F5344CB8AC3E}">
        <p14:creationId xmlns:p14="http://schemas.microsoft.com/office/powerpoint/2010/main" val="194379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38FE7C-EBAE-76D6-F5E5-1C0D48E8B98E}"/>
              </a:ext>
            </a:extLst>
          </p:cNvPr>
          <p:cNvPicPr>
            <a:picLocks noGrp="1" noChangeAspect="1"/>
          </p:cNvPicPr>
          <p:nvPr>
            <p:ph type="pic" sz="quarter" idx="13"/>
          </p:nvPr>
        </p:nvPicPr>
        <p:blipFill>
          <a:blip r:embed="rId3"/>
          <a:srcRect t="4678" b="4678"/>
          <a:stretch/>
        </p:blipFill>
        <p:spPr>
          <a:xfrm>
            <a:off x="8017319" y="2705786"/>
            <a:ext cx="3846116" cy="2911967"/>
          </a:xfrm>
        </p:spPr>
      </p:pic>
      <p:sp>
        <p:nvSpPr>
          <p:cNvPr id="8" name="TextBox 7">
            <a:extLst>
              <a:ext uri="{FF2B5EF4-FFF2-40B4-BE49-F238E27FC236}">
                <a16:creationId xmlns:a16="http://schemas.microsoft.com/office/drawing/2014/main" id="{65F99D0C-F8A2-D137-AF98-A322979DE049}"/>
              </a:ext>
            </a:extLst>
          </p:cNvPr>
          <p:cNvSpPr txBox="1"/>
          <p:nvPr/>
        </p:nvSpPr>
        <p:spPr>
          <a:xfrm>
            <a:off x="761651" y="266852"/>
            <a:ext cx="10752044"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Grassland Management </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514736"/>
            <a:ext cx="10496898" cy="1077218"/>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Best practice from the five legacy councils is being considered and coordinated </a:t>
            </a:r>
          </a:p>
        </p:txBody>
      </p:sp>
      <p:sp>
        <p:nvSpPr>
          <p:cNvPr id="10" name="TextBox 9">
            <a:extLst>
              <a:ext uri="{FF2B5EF4-FFF2-40B4-BE49-F238E27FC236}">
                <a16:creationId xmlns:a16="http://schemas.microsoft.com/office/drawing/2014/main" id="{7697384F-D30D-0B84-F6B1-D35D1201BCED}"/>
              </a:ext>
            </a:extLst>
          </p:cNvPr>
          <p:cNvSpPr txBox="1"/>
          <p:nvPr/>
        </p:nvSpPr>
        <p:spPr>
          <a:xfrm>
            <a:off x="617134" y="2792197"/>
            <a:ext cx="7395385" cy="3108543"/>
          </a:xfrm>
          <a:prstGeom prst="rect">
            <a:avLst/>
          </a:prstGeom>
          <a:noFill/>
        </p:spPr>
        <p:txBody>
          <a:bodyPr wrap="square" lIns="91440" tIns="45720" rIns="91440" bIns="45720" rtlCol="0" anchor="t">
            <a:spAutoFit/>
          </a:bodyPr>
          <a:lstStyle/>
          <a:p>
            <a:pPr marL="457200" indent="-457200">
              <a:buFont typeface="Arial"/>
              <a:buChar char="•"/>
            </a:pPr>
            <a:r>
              <a:rPr lang="en-GB" sz="2800" dirty="0">
                <a:latin typeface="Arial"/>
                <a:cs typeface="Arial"/>
              </a:rPr>
              <a:t>Where safe, cutting of verges will be reduced to allow wildflowers to bloom.</a:t>
            </a:r>
          </a:p>
          <a:p>
            <a:pPr marL="457200" indent="-457200">
              <a:buFont typeface="Arial"/>
              <a:buChar char="•"/>
            </a:pPr>
            <a:r>
              <a:rPr lang="en-GB" sz="2800" dirty="0">
                <a:latin typeface="Arial"/>
                <a:cs typeface="Arial"/>
              </a:rPr>
              <a:t>High quality grassland verges will be identified as Roadside Nature Reserves </a:t>
            </a:r>
            <a:endParaRPr lang="en-GB" sz="2800" dirty="0">
              <a:latin typeface="Arial" panose="020B0604020202020204" pitchFamily="34" charset="0"/>
              <a:cs typeface="Arial" panose="020B0604020202020204" pitchFamily="34" charset="0"/>
            </a:endParaRPr>
          </a:p>
          <a:p>
            <a:pPr marL="457200" indent="-457200">
              <a:buFont typeface="Arial"/>
              <a:buChar char="•"/>
            </a:pPr>
            <a:r>
              <a:rPr lang="en-GB" sz="2800" dirty="0">
                <a:latin typeface="Arial"/>
                <a:cs typeface="Arial"/>
              </a:rPr>
              <a:t>Strategic open spaces will have a 5-year management plan, which will include wilding areas.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714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6457950"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Tree Strategy</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313653"/>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A Tree Strategy for everyone in Somerset</a:t>
            </a:r>
            <a:endParaRPr lang="en-GB" sz="3200" b="1">
              <a:solidFill>
                <a:srgbClr val="00607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592318" y="1892498"/>
            <a:ext cx="10496898" cy="3970318"/>
          </a:xfrm>
          <a:prstGeom prst="rect">
            <a:avLst/>
          </a:prstGeom>
          <a:noFill/>
        </p:spPr>
        <p:txBody>
          <a:bodyPr wrap="square" lIns="91440" tIns="45720" rIns="91440" bIns="45720" rtlCol="0" anchor="t">
            <a:spAutoFit/>
          </a:bodyPr>
          <a:lstStyle/>
          <a:p>
            <a:r>
              <a:rPr lang="en-GB" sz="2400">
                <a:latin typeface="Arial"/>
                <a:cs typeface="Arial"/>
              </a:rPr>
              <a:t>Developed in Partnership with a wide range of stakeholders the strategy focuses on 5 key themes</a:t>
            </a:r>
            <a:endParaRPr lang="en-GB" sz="2400">
              <a:latin typeface="Arial" panose="020B0604020202020204" pitchFamily="34" charset="0"/>
              <a:cs typeface="Arial" panose="020B0604020202020204" pitchFamily="34" charset="0"/>
            </a:endParaRPr>
          </a:p>
          <a:p>
            <a:endParaRPr lang="en-GB" sz="2400">
              <a:latin typeface="Arial"/>
              <a:ea typeface="+mn-lt"/>
              <a:cs typeface="Arial"/>
            </a:endParaRPr>
          </a:p>
          <a:p>
            <a:pPr marL="514350" indent="-514350">
              <a:buAutoNum type="arabicPeriod"/>
            </a:pPr>
            <a:r>
              <a:rPr lang="en-GB" sz="2400">
                <a:ea typeface="+mn-lt"/>
                <a:cs typeface="+mn-lt"/>
              </a:rPr>
              <a:t>Creating a woodland culture</a:t>
            </a:r>
            <a:endParaRPr lang="en-GB" sz="2400">
              <a:ea typeface="Calibri" panose="020F0502020204030204"/>
              <a:cs typeface="Calibri" panose="020F0502020204030204"/>
            </a:endParaRPr>
          </a:p>
          <a:p>
            <a:pPr marL="514350" indent="-514350">
              <a:buAutoNum type="arabicPeriod"/>
            </a:pPr>
            <a:r>
              <a:rPr lang="en-GB" sz="2400">
                <a:ea typeface="+mn-lt"/>
                <a:cs typeface="+mn-lt"/>
              </a:rPr>
              <a:t>Making our treescapes more resilient and adaptable to climate change</a:t>
            </a:r>
            <a:endParaRPr lang="en-GB" sz="2400">
              <a:ea typeface="Calibri" panose="020F0502020204030204"/>
              <a:cs typeface="Calibri" panose="020F0502020204030204"/>
            </a:endParaRPr>
          </a:p>
          <a:p>
            <a:pPr marL="514350" indent="-514350">
              <a:buAutoNum type="arabicPeriod"/>
            </a:pPr>
            <a:r>
              <a:rPr lang="en-GB" sz="2400">
                <a:ea typeface="+mn-lt"/>
                <a:cs typeface="+mn-lt"/>
              </a:rPr>
              <a:t>Expanding tree coverage across Somerset</a:t>
            </a:r>
            <a:endParaRPr lang="en-GB" sz="2400">
              <a:ea typeface="Calibri" panose="020F0502020204030204"/>
              <a:cs typeface="Calibri" panose="020F0502020204030204"/>
            </a:endParaRPr>
          </a:p>
          <a:p>
            <a:pPr marL="514350" indent="-514350">
              <a:buAutoNum type="arabicPeriod"/>
            </a:pPr>
            <a:r>
              <a:rPr lang="en-GB" sz="2400">
                <a:ea typeface="+mn-lt"/>
                <a:cs typeface="+mn-lt"/>
              </a:rPr>
              <a:t>Focusing on the services and products around trees</a:t>
            </a:r>
            <a:endParaRPr lang="en-GB" sz="2400">
              <a:ea typeface="Calibri" panose="020F0502020204030204"/>
              <a:cs typeface="Calibri" panose="020F0502020204030204"/>
            </a:endParaRPr>
          </a:p>
          <a:p>
            <a:pPr marL="514350" indent="-514350">
              <a:buAutoNum type="arabicPeriod"/>
            </a:pPr>
            <a:r>
              <a:rPr lang="en-GB" sz="2400">
                <a:ea typeface="+mn-lt"/>
                <a:cs typeface="+mn-lt"/>
              </a:rPr>
              <a:t>Creating a sustainable and flexible governance structure</a:t>
            </a:r>
            <a:r>
              <a:rPr lang="en-GB" sz="2800">
                <a:ea typeface="+mn-lt"/>
                <a:cs typeface="+mn-lt"/>
              </a:rPr>
              <a:t> </a:t>
            </a:r>
            <a:endParaRPr lang="en-GB">
              <a:ea typeface="Calibri" panose="020F0502020204030204"/>
              <a:cs typeface="Calibri" panose="020F0502020204030204"/>
            </a:endParaRPr>
          </a:p>
          <a:p>
            <a:endParaRPr lang="en-GB" sz="2800">
              <a:latin typeface="Arial" panose="020B060402020202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p:txBody>
      </p:sp>
      <p:pic>
        <p:nvPicPr>
          <p:cNvPr id="5" name="Picture 5" descr="A picture containing text&#10;&#10;Description automatically generated">
            <a:extLst>
              <a:ext uri="{FF2B5EF4-FFF2-40B4-BE49-F238E27FC236}">
                <a16:creationId xmlns:a16="http://schemas.microsoft.com/office/drawing/2014/main" id="{A2F8DA68-0119-5224-92B2-6317EA8603F9}"/>
              </a:ext>
            </a:extLst>
          </p:cNvPr>
          <p:cNvPicPr>
            <a:picLocks noChangeAspect="1"/>
          </p:cNvPicPr>
          <p:nvPr/>
        </p:nvPicPr>
        <p:blipFill>
          <a:blip r:embed="rId3"/>
          <a:stretch>
            <a:fillRect/>
          </a:stretch>
        </p:blipFill>
        <p:spPr>
          <a:xfrm>
            <a:off x="9944630" y="2747433"/>
            <a:ext cx="1933575" cy="685800"/>
          </a:xfrm>
          <a:prstGeom prst="rect">
            <a:avLst/>
          </a:prstGeom>
        </p:spPr>
      </p:pic>
      <p:pic>
        <p:nvPicPr>
          <p:cNvPr id="6" name="Picture 6" descr="CMYK Landscape Logo  copy.jpg">
            <a:extLst>
              <a:ext uri="{FF2B5EF4-FFF2-40B4-BE49-F238E27FC236}">
                <a16:creationId xmlns:a16="http://schemas.microsoft.com/office/drawing/2014/main" id="{6841FD0F-B447-AD31-BADA-2E2F42D40F54}"/>
              </a:ext>
            </a:extLst>
          </p:cNvPr>
          <p:cNvPicPr>
            <a:picLocks noChangeAspect="1"/>
          </p:cNvPicPr>
          <p:nvPr/>
        </p:nvPicPr>
        <p:blipFill>
          <a:blip r:embed="rId4"/>
          <a:stretch>
            <a:fillRect/>
          </a:stretch>
        </p:blipFill>
        <p:spPr>
          <a:xfrm>
            <a:off x="8841319" y="4268723"/>
            <a:ext cx="2743196" cy="564219"/>
          </a:xfrm>
          <a:prstGeom prst="rect">
            <a:avLst/>
          </a:prstGeom>
        </p:spPr>
      </p:pic>
      <p:pic>
        <p:nvPicPr>
          <p:cNvPr id="7" name="Picture 10" descr="fc_linear_col.jpg">
            <a:extLst>
              <a:ext uri="{FF2B5EF4-FFF2-40B4-BE49-F238E27FC236}">
                <a16:creationId xmlns:a16="http://schemas.microsoft.com/office/drawing/2014/main" id="{9043BC74-FEFA-6EF7-74CA-AA194BF1EAF9}"/>
              </a:ext>
            </a:extLst>
          </p:cNvPr>
          <p:cNvPicPr>
            <a:picLocks noChangeAspect="1"/>
          </p:cNvPicPr>
          <p:nvPr/>
        </p:nvPicPr>
        <p:blipFill>
          <a:blip r:embed="rId5"/>
          <a:stretch>
            <a:fillRect/>
          </a:stretch>
        </p:blipFill>
        <p:spPr>
          <a:xfrm>
            <a:off x="5649036" y="5180294"/>
            <a:ext cx="3555242" cy="671352"/>
          </a:xfrm>
          <a:prstGeom prst="rect">
            <a:avLst/>
          </a:prstGeom>
        </p:spPr>
      </p:pic>
      <p:pic>
        <p:nvPicPr>
          <p:cNvPr id="11" name="Picture 11" descr="LNP.jpg">
            <a:extLst>
              <a:ext uri="{FF2B5EF4-FFF2-40B4-BE49-F238E27FC236}">
                <a16:creationId xmlns:a16="http://schemas.microsoft.com/office/drawing/2014/main" id="{48676E61-7AB8-8922-3FBC-036F32509FEB}"/>
              </a:ext>
            </a:extLst>
          </p:cNvPr>
          <p:cNvPicPr>
            <a:picLocks noChangeAspect="1"/>
          </p:cNvPicPr>
          <p:nvPr/>
        </p:nvPicPr>
        <p:blipFill>
          <a:blip r:embed="rId6"/>
          <a:stretch>
            <a:fillRect/>
          </a:stretch>
        </p:blipFill>
        <p:spPr>
          <a:xfrm>
            <a:off x="766233" y="5184089"/>
            <a:ext cx="2743200" cy="892488"/>
          </a:xfrm>
          <a:prstGeom prst="rect">
            <a:avLst/>
          </a:prstGeom>
        </p:spPr>
      </p:pic>
      <p:pic>
        <p:nvPicPr>
          <p:cNvPr id="12" name="Picture 12" descr="A picture containing text, clipart&#10;&#10;Description automatically generated">
            <a:extLst>
              <a:ext uri="{FF2B5EF4-FFF2-40B4-BE49-F238E27FC236}">
                <a16:creationId xmlns:a16="http://schemas.microsoft.com/office/drawing/2014/main" id="{BB92DCD2-9C73-13F4-1518-7DE985631DDA}"/>
              </a:ext>
            </a:extLst>
          </p:cNvPr>
          <p:cNvPicPr>
            <a:picLocks noChangeAspect="1"/>
          </p:cNvPicPr>
          <p:nvPr/>
        </p:nvPicPr>
        <p:blipFill>
          <a:blip r:embed="rId7"/>
          <a:stretch>
            <a:fillRect/>
          </a:stretch>
        </p:blipFill>
        <p:spPr>
          <a:xfrm>
            <a:off x="10546292" y="1393825"/>
            <a:ext cx="1428750" cy="895350"/>
          </a:xfrm>
          <a:prstGeom prst="rect">
            <a:avLst/>
          </a:prstGeom>
        </p:spPr>
      </p:pic>
      <p:pic>
        <p:nvPicPr>
          <p:cNvPr id="13" name="Picture 13" descr="QH AONB Logo Strap.bmp">
            <a:extLst>
              <a:ext uri="{FF2B5EF4-FFF2-40B4-BE49-F238E27FC236}">
                <a16:creationId xmlns:a16="http://schemas.microsoft.com/office/drawing/2014/main" id="{2B32890F-13D7-3B44-7365-66CD5BB0E47D}"/>
              </a:ext>
            </a:extLst>
          </p:cNvPr>
          <p:cNvPicPr>
            <a:picLocks noChangeAspect="1"/>
          </p:cNvPicPr>
          <p:nvPr/>
        </p:nvPicPr>
        <p:blipFill>
          <a:blip r:embed="rId8"/>
          <a:stretch>
            <a:fillRect/>
          </a:stretch>
        </p:blipFill>
        <p:spPr>
          <a:xfrm>
            <a:off x="5549901" y="2416524"/>
            <a:ext cx="2743198" cy="818451"/>
          </a:xfrm>
          <a:prstGeom prst="rect">
            <a:avLst/>
          </a:prstGeom>
        </p:spPr>
      </p:pic>
    </p:spTree>
    <p:extLst>
      <p:ext uri="{BB962C8B-B14F-4D97-AF65-F5344CB8AC3E}">
        <p14:creationId xmlns:p14="http://schemas.microsoft.com/office/powerpoint/2010/main" val="25615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9ACD71-F7C0-4F2C-D1AB-0A626F18309D}"/>
              </a:ext>
            </a:extLst>
          </p:cNvPr>
          <p:cNvSpPr txBox="1"/>
          <p:nvPr/>
        </p:nvSpPr>
        <p:spPr>
          <a:xfrm>
            <a:off x="761651" y="306266"/>
            <a:ext cx="10752044"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Flooding</a:t>
            </a:r>
            <a:endParaRPr lang="en-US"/>
          </a:p>
        </p:txBody>
      </p:sp>
      <p:sp>
        <p:nvSpPr>
          <p:cNvPr id="8" name="TextBox 7">
            <a:extLst>
              <a:ext uri="{FF2B5EF4-FFF2-40B4-BE49-F238E27FC236}">
                <a16:creationId xmlns:a16="http://schemas.microsoft.com/office/drawing/2014/main" id="{D84E0D96-1B85-60B8-E9BA-242082B7A673}"/>
              </a:ext>
            </a:extLst>
          </p:cNvPr>
          <p:cNvSpPr txBox="1"/>
          <p:nvPr/>
        </p:nvSpPr>
        <p:spPr>
          <a:xfrm>
            <a:off x="761651" y="1338175"/>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Lead Local Flood Authority </a:t>
            </a:r>
            <a:endParaRPr lang="en-US"/>
          </a:p>
        </p:txBody>
      </p:sp>
      <p:sp>
        <p:nvSpPr>
          <p:cNvPr id="10" name="TextBox 9">
            <a:extLst>
              <a:ext uri="{FF2B5EF4-FFF2-40B4-BE49-F238E27FC236}">
                <a16:creationId xmlns:a16="http://schemas.microsoft.com/office/drawing/2014/main" id="{10162E68-BCA8-9F0A-49AF-21B9E2F382EE}"/>
              </a:ext>
            </a:extLst>
          </p:cNvPr>
          <p:cNvSpPr txBox="1"/>
          <p:nvPr/>
        </p:nvSpPr>
        <p:spPr>
          <a:xfrm>
            <a:off x="761651" y="1870299"/>
            <a:ext cx="10496898" cy="1569660"/>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Arial"/>
                <a:ea typeface="Calibri" panose="020F0502020204030204"/>
                <a:cs typeface="Arial"/>
              </a:rPr>
              <a:t>Somerset Council is the Lead Local Flood Authority for Somerset, which means they lead in managing local flood risks </a:t>
            </a:r>
          </a:p>
          <a:p>
            <a:pPr marL="342900" indent="-342900">
              <a:buFont typeface="Arial"/>
              <a:buChar char="•"/>
            </a:pPr>
            <a:r>
              <a:rPr lang="en-GB" sz="2400">
                <a:latin typeface="Arial"/>
                <a:ea typeface="Calibri" panose="020F0502020204030204"/>
                <a:cs typeface="Arial"/>
              </a:rPr>
              <a:t>LLFA’s are required to prepare and maintain a strategy for local flood risk management, coordinate with other local bodies and communities.</a:t>
            </a:r>
            <a:endParaRPr lang="en-GB" sz="2400">
              <a:latin typeface="Arial" panose="020B0604020202020204" pitchFamily="34" charset="0"/>
              <a:ea typeface="Calibri"/>
              <a:cs typeface="Arial" panose="020B0604020202020204" pitchFamily="34" charset="0"/>
            </a:endParaRPr>
          </a:p>
        </p:txBody>
      </p:sp>
      <p:pic>
        <p:nvPicPr>
          <p:cNvPr id="7" name="Picture 6">
            <a:extLst>
              <a:ext uri="{FF2B5EF4-FFF2-40B4-BE49-F238E27FC236}">
                <a16:creationId xmlns:a16="http://schemas.microsoft.com/office/drawing/2014/main" id="{3B0798D6-F260-38A9-1106-3632AB6C6861}"/>
              </a:ext>
            </a:extLst>
          </p:cNvPr>
          <p:cNvPicPr>
            <a:picLocks noChangeAspect="1"/>
          </p:cNvPicPr>
          <p:nvPr/>
        </p:nvPicPr>
        <p:blipFill>
          <a:blip r:embed="rId3"/>
          <a:stretch>
            <a:fillRect/>
          </a:stretch>
        </p:blipFill>
        <p:spPr>
          <a:xfrm>
            <a:off x="0" y="3580009"/>
            <a:ext cx="12192000" cy="2710084"/>
          </a:xfrm>
          <a:prstGeom prst="rect">
            <a:avLst/>
          </a:prstGeom>
        </p:spPr>
      </p:pic>
    </p:spTree>
    <p:extLst>
      <p:ext uri="{BB962C8B-B14F-4D97-AF65-F5344CB8AC3E}">
        <p14:creationId xmlns:p14="http://schemas.microsoft.com/office/powerpoint/2010/main" val="2761351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tree, outdoor, plant&#10;&#10;Description automatically generated">
            <a:extLst>
              <a:ext uri="{FF2B5EF4-FFF2-40B4-BE49-F238E27FC236}">
                <a16:creationId xmlns:a16="http://schemas.microsoft.com/office/drawing/2014/main" id="{9FD4FF00-3363-01F2-B58B-FC2AEC9FB8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1" r="1051"/>
          <a:stretch>
            <a:fillRect/>
          </a:stretch>
        </p:blipFill>
        <p:spPr>
          <a:xfrm>
            <a:off x="793315" y="4319501"/>
            <a:ext cx="2924175" cy="1992312"/>
          </a:xfrm>
        </p:spPr>
      </p:pic>
      <p:pic>
        <p:nvPicPr>
          <p:cNvPr id="11" name="Picture Placeholder 10" descr="A black pipe attached to a stone wall&#10;&#10;Description automatically generated with medium confidence">
            <a:extLst>
              <a:ext uri="{FF2B5EF4-FFF2-40B4-BE49-F238E27FC236}">
                <a16:creationId xmlns:a16="http://schemas.microsoft.com/office/drawing/2014/main" id="{3E685C2F-9E47-2A77-35A9-B577A678994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4578" b="4578"/>
          <a:stretch>
            <a:fillRect/>
          </a:stretch>
        </p:blipFill>
        <p:spPr>
          <a:xfrm>
            <a:off x="4633912" y="4320131"/>
            <a:ext cx="2924175" cy="1992312"/>
          </a:xfrm>
        </p:spPr>
      </p:pic>
      <p:pic>
        <p:nvPicPr>
          <p:cNvPr id="13" name="Picture Placeholder 12" descr="A picture containing sky, cloud, outdoor, tree&#10;&#10;Description automatically generated">
            <a:extLst>
              <a:ext uri="{FF2B5EF4-FFF2-40B4-BE49-F238E27FC236}">
                <a16:creationId xmlns:a16="http://schemas.microsoft.com/office/drawing/2014/main" id="{57C1F1CD-5F12-47BA-0FC3-2CD0605D9E9E}"/>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076" r="1076"/>
          <a:stretch>
            <a:fillRect/>
          </a:stretch>
        </p:blipFill>
        <p:spPr>
          <a:xfrm>
            <a:off x="8208962" y="4320131"/>
            <a:ext cx="2924175" cy="1992312"/>
          </a:xfrm>
        </p:spPr>
      </p:pic>
      <p:sp>
        <p:nvSpPr>
          <p:cNvPr id="8" name="TextBox 7">
            <a:extLst>
              <a:ext uri="{FF2B5EF4-FFF2-40B4-BE49-F238E27FC236}">
                <a16:creationId xmlns:a16="http://schemas.microsoft.com/office/drawing/2014/main" id="{65F99D0C-F8A2-D137-AF98-A322979DE049}"/>
              </a:ext>
            </a:extLst>
          </p:cNvPr>
          <p:cNvSpPr txBox="1"/>
          <p:nvPr/>
        </p:nvSpPr>
        <p:spPr>
          <a:xfrm>
            <a:off x="761651" y="266852"/>
            <a:ext cx="10496898"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Somerset Rivers Authority </a:t>
            </a: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514736"/>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Unique partnership. Extra Somerset flood protection </a:t>
            </a:r>
            <a:endParaRPr lang="en-GB" sz="3200" b="1">
              <a:solidFill>
                <a:srgbClr val="00607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2167665"/>
            <a:ext cx="10496898" cy="1815882"/>
          </a:xfrm>
          <a:prstGeom prst="rect">
            <a:avLst/>
          </a:prstGeom>
          <a:noFill/>
        </p:spPr>
        <p:txBody>
          <a:bodyPr wrap="square" lIns="91440" tIns="45720" rIns="91440" bIns="45720" rtlCol="0" anchor="t">
            <a:spAutoFit/>
          </a:bodyPr>
          <a:lstStyle/>
          <a:p>
            <a:r>
              <a:rPr lang="en-GB" sz="2800" dirty="0">
                <a:latin typeface="Arial"/>
                <a:cs typeface="Arial"/>
              </a:rPr>
              <a:t>- Approved funding for 250+ projects since launch in 2015</a:t>
            </a:r>
          </a:p>
          <a:p>
            <a:r>
              <a:rPr lang="en-GB" sz="2800" dirty="0">
                <a:latin typeface="Arial"/>
                <a:cs typeface="Arial"/>
              </a:rPr>
              <a:t>- Long-term policy aim to </a:t>
            </a:r>
            <a:r>
              <a:rPr lang="en-GB" sz="2800" dirty="0">
                <a:latin typeface="Arial"/>
                <a:ea typeface="SimSun"/>
                <a:cs typeface="Arial"/>
              </a:rPr>
              <a:t>a</a:t>
            </a:r>
            <a:r>
              <a:rPr lang="en-GB" sz="2800" dirty="0">
                <a:effectLst/>
                <a:latin typeface="Arial"/>
                <a:ea typeface="SimSun"/>
                <a:cs typeface="Arial"/>
              </a:rPr>
              <a:t>ddress Climate Emergency through projects </a:t>
            </a:r>
            <a:r>
              <a:rPr lang="en-GB" sz="2800" dirty="0">
                <a:latin typeface="Arial"/>
                <a:ea typeface="SimSun"/>
                <a:cs typeface="Arial"/>
              </a:rPr>
              <a:t>which </a:t>
            </a:r>
            <a:r>
              <a:rPr lang="en-GB" sz="2800" dirty="0">
                <a:effectLst/>
                <a:latin typeface="Arial"/>
                <a:ea typeface="SimSun"/>
                <a:cs typeface="Arial"/>
              </a:rPr>
              <a:t>increase resilience and encourage adaptation</a:t>
            </a:r>
          </a:p>
          <a:p>
            <a:r>
              <a:rPr lang="en-GB" sz="2800" dirty="0">
                <a:latin typeface="Arial"/>
                <a:cs typeface="Arial"/>
              </a:rPr>
              <a:t>- e.g. river and stream restorations, community initiatives</a:t>
            </a:r>
          </a:p>
        </p:txBody>
      </p:sp>
    </p:spTree>
    <p:extLst>
      <p:ext uri="{BB962C8B-B14F-4D97-AF65-F5344CB8AC3E}">
        <p14:creationId xmlns:p14="http://schemas.microsoft.com/office/powerpoint/2010/main" val="262077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8600514" cy="830997"/>
          </a:xfrm>
          <a:prstGeom prst="rect">
            <a:avLst/>
          </a:prstGeom>
          <a:noFill/>
        </p:spPr>
        <p:txBody>
          <a:bodyPr wrap="square" lIns="91440" tIns="45720" rIns="91440" bIns="45720" rtlCol="0" anchor="t">
            <a:spAutoFit/>
          </a:bodyPr>
          <a:lstStyle/>
          <a:p>
            <a:r>
              <a:rPr lang="en-GB" sz="4800" b="1">
                <a:solidFill>
                  <a:srgbClr val="006072"/>
                </a:solidFill>
                <a:latin typeface="Arial" panose="020B0604020202020204" pitchFamily="34" charset="0"/>
                <a:cs typeface="Arial" panose="020B0604020202020204" pitchFamily="34" charset="0"/>
              </a:rPr>
              <a:t>Introduction</a:t>
            </a:r>
          </a:p>
        </p:txBody>
      </p:sp>
      <p:pic>
        <p:nvPicPr>
          <p:cNvPr id="3" name="Picture 4" descr="Diagram&#10;&#10;Description automatically generated">
            <a:extLst>
              <a:ext uri="{FF2B5EF4-FFF2-40B4-BE49-F238E27FC236}">
                <a16:creationId xmlns:a16="http://schemas.microsoft.com/office/drawing/2014/main" id="{6941E9D4-E9FE-5DF0-EA13-2DA45E429600}"/>
              </a:ext>
            </a:extLst>
          </p:cNvPr>
          <p:cNvPicPr>
            <a:picLocks noChangeAspect="1"/>
          </p:cNvPicPr>
          <p:nvPr/>
        </p:nvPicPr>
        <p:blipFill>
          <a:blip r:embed="rId3"/>
          <a:stretch>
            <a:fillRect/>
          </a:stretch>
        </p:blipFill>
        <p:spPr>
          <a:xfrm>
            <a:off x="6041571" y="2021394"/>
            <a:ext cx="5453742" cy="3816699"/>
          </a:xfrm>
          <a:prstGeom prst="rect">
            <a:avLst/>
          </a:prstGeom>
        </p:spPr>
      </p:pic>
      <p:sp>
        <p:nvSpPr>
          <p:cNvPr id="9" name="TextBox 8">
            <a:extLst>
              <a:ext uri="{FF2B5EF4-FFF2-40B4-BE49-F238E27FC236}">
                <a16:creationId xmlns:a16="http://schemas.microsoft.com/office/drawing/2014/main" id="{B22A57C8-E55C-EE81-5C05-ECD9F65AD79B}"/>
              </a:ext>
            </a:extLst>
          </p:cNvPr>
          <p:cNvSpPr txBox="1"/>
          <p:nvPr/>
        </p:nvSpPr>
        <p:spPr>
          <a:xfrm>
            <a:off x="761651" y="1514736"/>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Council Plan 2023-27</a:t>
            </a:r>
            <a:endParaRPr lang="en-US"/>
          </a:p>
        </p:txBody>
      </p:sp>
      <p:sp>
        <p:nvSpPr>
          <p:cNvPr id="11" name="TextBox 10">
            <a:extLst>
              <a:ext uri="{FF2B5EF4-FFF2-40B4-BE49-F238E27FC236}">
                <a16:creationId xmlns:a16="http://schemas.microsoft.com/office/drawing/2014/main" id="{ACE5820C-F197-6610-F2B2-828C87CA21AF}"/>
              </a:ext>
            </a:extLst>
          </p:cNvPr>
          <p:cNvSpPr txBox="1"/>
          <p:nvPr/>
        </p:nvSpPr>
        <p:spPr>
          <a:xfrm>
            <a:off x="762000" y="2449286"/>
            <a:ext cx="533399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Our vision: </a:t>
            </a:r>
          </a:p>
          <a:p>
            <a:endParaRPr lang="en-US" sz="2800">
              <a:cs typeface="Calibri"/>
            </a:endParaRPr>
          </a:p>
          <a:p>
            <a:r>
              <a:rPr lang="en-US" sz="2800">
                <a:cs typeface="Calibri"/>
              </a:rPr>
              <a:t>Somerset Council will build a fairer, greener, resilient, more flourishing Somerset that cares for the most vulnerable and listens to you.</a:t>
            </a:r>
          </a:p>
        </p:txBody>
      </p:sp>
    </p:spTree>
    <p:extLst>
      <p:ext uri="{BB962C8B-B14F-4D97-AF65-F5344CB8AC3E}">
        <p14:creationId xmlns:p14="http://schemas.microsoft.com/office/powerpoint/2010/main" val="3846041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9111502"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Environment Champions</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0" y="1848500"/>
            <a:ext cx="2875072" cy="584775"/>
          </a:xfrm>
          <a:prstGeom prst="rect">
            <a:avLst/>
          </a:prstGeom>
          <a:noFill/>
        </p:spPr>
        <p:txBody>
          <a:bodyPr wrap="square" rtlCol="0">
            <a:spAutoFit/>
          </a:bodyPr>
          <a:lstStyle/>
          <a:p>
            <a:r>
              <a:rPr lang="en-GB" sz="3200" b="1">
                <a:solidFill>
                  <a:srgbClr val="006072"/>
                </a:solidFill>
                <a:latin typeface="Arial" panose="020B0604020202020204" pitchFamily="34" charset="0"/>
                <a:cs typeface="Arial" panose="020B0604020202020204" pitchFamily="34" charset="0"/>
              </a:rPr>
              <a:t>Residents</a:t>
            </a:r>
          </a:p>
        </p:txBody>
      </p:sp>
      <p:sp>
        <p:nvSpPr>
          <p:cNvPr id="5" name="TextBox 4">
            <a:extLst>
              <a:ext uri="{FF2B5EF4-FFF2-40B4-BE49-F238E27FC236}">
                <a16:creationId xmlns:a16="http://schemas.microsoft.com/office/drawing/2014/main" id="{041A6EC7-E578-F769-3CF0-713E9B32E63B}"/>
              </a:ext>
            </a:extLst>
          </p:cNvPr>
          <p:cNvSpPr txBox="1"/>
          <p:nvPr/>
        </p:nvSpPr>
        <p:spPr>
          <a:xfrm>
            <a:off x="8303454" y="1848500"/>
            <a:ext cx="3777153" cy="584775"/>
          </a:xfrm>
          <a:prstGeom prst="rect">
            <a:avLst/>
          </a:prstGeom>
          <a:noFill/>
        </p:spPr>
        <p:txBody>
          <a:bodyPr wrap="square" rtlCol="0">
            <a:spAutoFit/>
          </a:bodyPr>
          <a:lstStyle/>
          <a:p>
            <a:r>
              <a:rPr lang="en-GB" sz="3200" b="1">
                <a:solidFill>
                  <a:srgbClr val="006072"/>
                </a:solidFill>
                <a:latin typeface="Arial" panose="020B0604020202020204" pitchFamily="34" charset="0"/>
                <a:cs typeface="Arial" panose="020B0604020202020204" pitchFamily="34" charset="0"/>
              </a:rPr>
              <a:t>Council officers</a:t>
            </a:r>
          </a:p>
        </p:txBody>
      </p:sp>
      <p:sp>
        <p:nvSpPr>
          <p:cNvPr id="7" name="TextBox 6">
            <a:extLst>
              <a:ext uri="{FF2B5EF4-FFF2-40B4-BE49-F238E27FC236}">
                <a16:creationId xmlns:a16="http://schemas.microsoft.com/office/drawing/2014/main" id="{A70D35E8-171C-2F03-DD9D-7E20C2A3CA46}"/>
              </a:ext>
            </a:extLst>
          </p:cNvPr>
          <p:cNvSpPr txBox="1"/>
          <p:nvPr/>
        </p:nvSpPr>
        <p:spPr>
          <a:xfrm>
            <a:off x="8303455" y="2438667"/>
            <a:ext cx="3139396" cy="3108543"/>
          </a:xfrm>
          <a:prstGeom prst="rect">
            <a:avLst/>
          </a:prstGeom>
          <a:noFill/>
        </p:spPr>
        <p:txBody>
          <a:bodyPr wrap="square" rtlCol="0">
            <a:spAutoFit/>
          </a:bodyPr>
          <a:lstStyle/>
          <a:p>
            <a:r>
              <a:rPr lang="en-GB" sz="2800">
                <a:effectLst/>
                <a:latin typeface="Calibri" panose="020F0502020204030204" pitchFamily="34" charset="0"/>
                <a:ea typeface="Calibri" panose="020F0502020204030204" pitchFamily="34" charset="0"/>
              </a:rPr>
              <a:t>A space to discuss issues,</a:t>
            </a:r>
            <a:r>
              <a:rPr lang="en-GB" sz="2800">
                <a:latin typeface="Calibri" panose="020F0502020204030204" pitchFamily="34" charset="0"/>
                <a:ea typeface="Calibri" panose="020F0502020204030204" pitchFamily="34" charset="0"/>
              </a:rPr>
              <a:t> </a:t>
            </a:r>
            <a:r>
              <a:rPr lang="en-GB" sz="2800">
                <a:effectLst/>
                <a:latin typeface="Calibri" panose="020F0502020204030204" pitchFamily="34" charset="0"/>
                <a:ea typeface="Calibri" panose="020F0502020204030204" pitchFamily="34" charset="0"/>
              </a:rPr>
              <a:t>share resources, learn from each other and experts, and share good practice across the council</a:t>
            </a:r>
          </a:p>
        </p:txBody>
      </p:sp>
      <p:pic>
        <p:nvPicPr>
          <p:cNvPr id="12" name="Picture 11" descr="A group of people in a field&#10;&#10;Description automatically generated">
            <a:extLst>
              <a:ext uri="{FF2B5EF4-FFF2-40B4-BE49-F238E27FC236}">
                <a16:creationId xmlns:a16="http://schemas.microsoft.com/office/drawing/2014/main" id="{2A51C7F8-FF97-B4C1-3674-869A194BA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02" y="2815664"/>
            <a:ext cx="3139396" cy="2354547"/>
          </a:xfrm>
          <a:prstGeom prst="rect">
            <a:avLst/>
          </a:prstGeom>
        </p:spPr>
      </p:pic>
      <p:sp>
        <p:nvSpPr>
          <p:cNvPr id="14" name="TextBox 13">
            <a:extLst>
              <a:ext uri="{FF2B5EF4-FFF2-40B4-BE49-F238E27FC236}">
                <a16:creationId xmlns:a16="http://schemas.microsoft.com/office/drawing/2014/main" id="{BC535ADB-F45A-FC66-4F04-5B4252BA8AF1}"/>
              </a:ext>
            </a:extLst>
          </p:cNvPr>
          <p:cNvSpPr txBox="1"/>
          <p:nvPr/>
        </p:nvSpPr>
        <p:spPr>
          <a:xfrm>
            <a:off x="761651" y="2740288"/>
            <a:ext cx="3560968" cy="2806922"/>
          </a:xfrm>
          <a:prstGeom prst="rect">
            <a:avLst/>
          </a:prstGeom>
          <a:noFill/>
        </p:spPr>
        <p:txBody>
          <a:bodyPr wrap="square">
            <a:spAutoFit/>
          </a:bodyPr>
          <a:lstStyle/>
          <a:p>
            <a:pPr>
              <a:lnSpc>
                <a:spcPct val="90000"/>
              </a:lnSpc>
              <a:spcAft>
                <a:spcPts val="600"/>
              </a:spcAft>
            </a:pPr>
            <a:r>
              <a:rPr lang="en-US" sz="2800"/>
              <a:t>Running events and providing resources and information to a network of residents, parish representatives and members of green groups</a:t>
            </a:r>
            <a:endParaRPr lang="en-GB" sz="2800" b="0" i="0">
              <a:solidFill>
                <a:srgbClr val="000000"/>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0E20EB3-6CF0-1954-12DA-CEA3605745DE}"/>
              </a:ext>
            </a:extLst>
          </p:cNvPr>
          <p:cNvSpPr txBox="1"/>
          <p:nvPr/>
        </p:nvSpPr>
        <p:spPr>
          <a:xfrm>
            <a:off x="761650" y="5848831"/>
            <a:ext cx="8317803" cy="369332"/>
          </a:xfrm>
          <a:prstGeom prst="rect">
            <a:avLst/>
          </a:prstGeom>
          <a:noFill/>
        </p:spPr>
        <p:txBody>
          <a:bodyPr wrap="square">
            <a:spAutoFit/>
          </a:bodyPr>
          <a:lstStyle/>
          <a:p>
            <a:r>
              <a:rPr lang="en-GB" i="0">
                <a:solidFill>
                  <a:srgbClr val="000000"/>
                </a:solidFill>
                <a:effectLst/>
                <a:latin typeface="Arial" panose="020B0604020202020204" pitchFamily="34" charset="0"/>
                <a:cs typeface="Arial" panose="020B0604020202020204" pitchFamily="34" charset="0"/>
              </a:rPr>
              <a:t>Want to get involved? Email us at </a:t>
            </a:r>
            <a:r>
              <a:rPr lang="en-GB" i="0" u="sng">
                <a:solidFill>
                  <a:srgbClr val="006072"/>
                </a:solidFill>
                <a:effectLst/>
                <a:latin typeface="Arial" panose="020B0604020202020204" pitchFamily="34" charset="0"/>
                <a:cs typeface="Arial" panose="020B0604020202020204" pitchFamily="34" charset="0"/>
                <a:hlinkClick r:id="rId4"/>
              </a:rPr>
              <a:t>climateemergency@somerset.gov.uk</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8799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6457950"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Newsletter</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514736"/>
            <a:ext cx="5478375" cy="1077218"/>
          </a:xfrm>
          <a:prstGeom prst="rect">
            <a:avLst/>
          </a:prstGeom>
          <a:noFill/>
        </p:spPr>
        <p:txBody>
          <a:bodyPr wrap="square" rtlCol="0">
            <a:spAutoFit/>
          </a:bodyPr>
          <a:lstStyle/>
          <a:p>
            <a:r>
              <a:rPr lang="en-GB" sz="3200" b="1">
                <a:solidFill>
                  <a:srgbClr val="006072"/>
                </a:solidFill>
                <a:latin typeface="Arial" panose="020B0604020202020204" pitchFamily="34" charset="0"/>
                <a:cs typeface="Arial" panose="020B0604020202020204" pitchFamily="34" charset="0"/>
              </a:rPr>
              <a:t>Somerset Environmental and Ecological News</a:t>
            </a:r>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2680997"/>
            <a:ext cx="5334349" cy="3170099"/>
          </a:xfrm>
          <a:prstGeom prst="rect">
            <a:avLst/>
          </a:prstGeom>
          <a:noFill/>
        </p:spPr>
        <p:txBody>
          <a:bodyPr wrap="square" rtlCol="0">
            <a:spAutoFit/>
          </a:bodyPr>
          <a:lstStyle/>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Latest news</a:t>
            </a:r>
          </a:p>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Local news</a:t>
            </a:r>
          </a:p>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Your community</a:t>
            </a:r>
          </a:p>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News from Somerset Council</a:t>
            </a:r>
          </a:p>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Events and get involved</a:t>
            </a:r>
          </a:p>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Resources and opportunities</a:t>
            </a:r>
          </a:p>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Grants and funding</a:t>
            </a:r>
          </a:p>
          <a:p>
            <a:pPr marL="342900" indent="-342900">
              <a:buFont typeface="Arial" panose="020B0604020202020204" pitchFamily="34" charset="0"/>
              <a:buChar char="•"/>
            </a:pPr>
            <a:r>
              <a:rPr lang="en-GB" sz="2500">
                <a:latin typeface="Arial" panose="020B0604020202020204" pitchFamily="34" charset="0"/>
                <a:cs typeface="Arial" panose="020B0604020202020204" pitchFamily="34" charset="0"/>
              </a:rPr>
              <a:t>Media corner</a:t>
            </a:r>
          </a:p>
        </p:txBody>
      </p:sp>
      <p:pic>
        <p:nvPicPr>
          <p:cNvPr id="7" name="Picture 6">
            <a:extLst>
              <a:ext uri="{FF2B5EF4-FFF2-40B4-BE49-F238E27FC236}">
                <a16:creationId xmlns:a16="http://schemas.microsoft.com/office/drawing/2014/main" id="{03E8B143-A4D8-48C8-25EA-57F7EC3630DE}"/>
              </a:ext>
            </a:extLst>
          </p:cNvPr>
          <p:cNvPicPr>
            <a:picLocks noChangeAspect="1"/>
          </p:cNvPicPr>
          <p:nvPr/>
        </p:nvPicPr>
        <p:blipFill>
          <a:blip r:embed="rId3"/>
          <a:stretch>
            <a:fillRect/>
          </a:stretch>
        </p:blipFill>
        <p:spPr>
          <a:xfrm>
            <a:off x="6348327" y="51421"/>
            <a:ext cx="5725324" cy="6296904"/>
          </a:xfrm>
          <a:prstGeom prst="rect">
            <a:avLst/>
          </a:prstGeom>
        </p:spPr>
      </p:pic>
    </p:spTree>
    <p:extLst>
      <p:ext uri="{BB962C8B-B14F-4D97-AF65-F5344CB8AC3E}">
        <p14:creationId xmlns:p14="http://schemas.microsoft.com/office/powerpoint/2010/main" val="3453461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10668698"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Local Community Networks (LCNs)</a:t>
            </a:r>
          </a:p>
        </p:txBody>
      </p:sp>
      <p:sp>
        <p:nvSpPr>
          <p:cNvPr id="10" name="TextBox 9">
            <a:extLst>
              <a:ext uri="{FF2B5EF4-FFF2-40B4-BE49-F238E27FC236}">
                <a16:creationId xmlns:a16="http://schemas.microsoft.com/office/drawing/2014/main" id="{7697384F-D30D-0B84-F6B1-D35D1201BCED}"/>
              </a:ext>
            </a:extLst>
          </p:cNvPr>
          <p:cNvSpPr txBox="1"/>
          <p:nvPr/>
        </p:nvSpPr>
        <p:spPr>
          <a:xfrm>
            <a:off x="594637" y="1816443"/>
            <a:ext cx="4156281" cy="4154984"/>
          </a:xfrm>
          <a:prstGeom prst="rect">
            <a:avLst/>
          </a:prstGeom>
          <a:noFill/>
        </p:spPr>
        <p:txBody>
          <a:bodyPr wrap="square" lIns="91440" tIns="45720" rIns="91440" bIns="45720" rtlCol="0" anchor="t">
            <a:spAutoFit/>
          </a:bodyPr>
          <a:lstStyle/>
          <a:p>
            <a:r>
              <a:rPr lang="en-GB" sz="2400" dirty="0">
                <a:latin typeface="Arial"/>
                <a:cs typeface="Arial"/>
              </a:rPr>
              <a:t>The focus for the new Council for community engagement and development.</a:t>
            </a:r>
          </a:p>
          <a:p>
            <a:endParaRPr lang="en-GB" sz="2400" dirty="0">
              <a:latin typeface="Arial" panose="020B0604020202020204" pitchFamily="34" charset="0"/>
              <a:cs typeface="Arial" panose="020B0604020202020204" pitchFamily="34" charset="0"/>
            </a:endParaRPr>
          </a:p>
          <a:p>
            <a:r>
              <a:rPr lang="en-GB" sz="2400" dirty="0">
                <a:latin typeface="Arial"/>
                <a:cs typeface="Arial"/>
              </a:rPr>
              <a:t>Contact </a:t>
            </a:r>
            <a:r>
              <a:rPr lang="en-GB" sz="2400" dirty="0">
                <a:latin typeface="Arial"/>
                <a:cs typeface="Arial"/>
                <a:hlinkClick r:id="rId3"/>
              </a:rPr>
              <a:t>LCN@somerset.gov.uk</a:t>
            </a:r>
            <a:r>
              <a:rPr lang="en-GB" sz="2400" dirty="0">
                <a:latin typeface="Arial"/>
                <a:cs typeface="Arial"/>
              </a:rPr>
              <a:t> to get involved!</a:t>
            </a:r>
          </a:p>
          <a:p>
            <a:endParaRPr lang="en-GB" sz="2400" dirty="0">
              <a:ea typeface="+mn-lt"/>
              <a:cs typeface="+mn-lt"/>
            </a:endParaRPr>
          </a:p>
          <a:p>
            <a:r>
              <a:rPr lang="en-GB" sz="2400" dirty="0">
                <a:ea typeface="+mn-lt"/>
                <a:cs typeface="+mn-lt"/>
                <a:hlinkClick r:id="rId4"/>
              </a:rPr>
              <a:t>www.somerset.gov.uk/local-community-networks/</a:t>
            </a:r>
            <a:endParaRPr lang="en-GB" sz="2400">
              <a:cs typeface="Calibri"/>
            </a:endParaRPr>
          </a:p>
        </p:txBody>
      </p:sp>
      <p:pic>
        <p:nvPicPr>
          <p:cNvPr id="6" name="Picture 5">
            <a:extLst>
              <a:ext uri="{FF2B5EF4-FFF2-40B4-BE49-F238E27FC236}">
                <a16:creationId xmlns:a16="http://schemas.microsoft.com/office/drawing/2014/main" id="{FCAC24FB-7597-5095-67AD-A4D189DCF17A}"/>
              </a:ext>
            </a:extLst>
          </p:cNvPr>
          <p:cNvPicPr>
            <a:picLocks noChangeAspect="1"/>
          </p:cNvPicPr>
          <p:nvPr/>
        </p:nvPicPr>
        <p:blipFill>
          <a:blip r:embed="rId5"/>
          <a:stretch>
            <a:fillRect/>
          </a:stretch>
        </p:blipFill>
        <p:spPr>
          <a:xfrm>
            <a:off x="4987636" y="2157930"/>
            <a:ext cx="6980783" cy="3863326"/>
          </a:xfrm>
          <a:prstGeom prst="rect">
            <a:avLst/>
          </a:prstGeom>
        </p:spPr>
      </p:pic>
    </p:spTree>
    <p:extLst>
      <p:ext uri="{BB962C8B-B14F-4D97-AF65-F5344CB8AC3E}">
        <p14:creationId xmlns:p14="http://schemas.microsoft.com/office/powerpoint/2010/main" val="2588306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4008FE-75CB-5F59-9F1F-F0FE0CFE17A9}"/>
              </a:ext>
            </a:extLst>
          </p:cNvPr>
          <p:cNvSpPr txBox="1"/>
          <p:nvPr/>
        </p:nvSpPr>
        <p:spPr>
          <a:xfrm>
            <a:off x="4554245" y="6133251"/>
            <a:ext cx="7492427" cy="523220"/>
          </a:xfrm>
          <a:prstGeom prst="rect">
            <a:avLst/>
          </a:prstGeom>
          <a:noFill/>
        </p:spPr>
        <p:txBody>
          <a:bodyPr wrap="square" lIns="91440" tIns="45720" rIns="91440" bIns="45720" rtlCol="0" anchor="t">
            <a:spAutoFit/>
          </a:bodyPr>
          <a:lstStyle/>
          <a:p>
            <a:r>
              <a:rPr lang="en-GB" sz="2800">
                <a:latin typeface="Arial"/>
                <a:cs typeface="Arial"/>
              </a:rPr>
              <a:t>Contact: </a:t>
            </a:r>
            <a:r>
              <a:rPr lang="en-GB" sz="2800">
                <a:ea typeface="+mn-lt"/>
                <a:cs typeface="+mn-lt"/>
                <a:hlinkClick r:id="rId2"/>
              </a:rPr>
              <a:t>climateemergency@somerset.gov.uk</a:t>
            </a:r>
            <a:endParaRPr lang="en-GB" sz="2800" b="1">
              <a:ea typeface="+mn-lt"/>
              <a:cs typeface="+mn-lt"/>
            </a:endParaRPr>
          </a:p>
        </p:txBody>
      </p:sp>
      <p:sp>
        <p:nvSpPr>
          <p:cNvPr id="3" name="TextBox 2">
            <a:extLst>
              <a:ext uri="{FF2B5EF4-FFF2-40B4-BE49-F238E27FC236}">
                <a16:creationId xmlns:a16="http://schemas.microsoft.com/office/drawing/2014/main" id="{0A86A85F-82A0-7DD7-C208-C487CBEACD7F}"/>
              </a:ext>
            </a:extLst>
          </p:cNvPr>
          <p:cNvSpPr txBox="1"/>
          <p:nvPr/>
        </p:nvSpPr>
        <p:spPr>
          <a:xfrm>
            <a:off x="677200" y="392071"/>
            <a:ext cx="10284226" cy="830997"/>
          </a:xfrm>
          <a:prstGeom prst="rect">
            <a:avLst/>
          </a:prstGeom>
          <a:noFill/>
        </p:spPr>
        <p:txBody>
          <a:bodyPr wrap="square" rtlCol="0">
            <a:spAutoFit/>
          </a:bodyPr>
          <a:lstStyle/>
          <a:p>
            <a:r>
              <a:rPr lang="en-GB" sz="4800" b="1">
                <a:solidFill>
                  <a:srgbClr val="006072"/>
                </a:solidFill>
              </a:rPr>
              <a:t>Time for Questions</a:t>
            </a:r>
          </a:p>
        </p:txBody>
      </p:sp>
    </p:spTree>
    <p:extLst>
      <p:ext uri="{BB962C8B-B14F-4D97-AF65-F5344CB8AC3E}">
        <p14:creationId xmlns:p14="http://schemas.microsoft.com/office/powerpoint/2010/main" val="1038967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210780-A08A-7E51-C717-E939F72174E7}"/>
              </a:ext>
            </a:extLst>
          </p:cNvPr>
          <p:cNvSpPr txBox="1"/>
          <p:nvPr/>
        </p:nvSpPr>
        <p:spPr>
          <a:xfrm>
            <a:off x="761651" y="266852"/>
            <a:ext cx="9192185" cy="830997"/>
          </a:xfrm>
          <a:prstGeom prst="rect">
            <a:avLst/>
          </a:prstGeom>
          <a:noFill/>
        </p:spPr>
        <p:txBody>
          <a:bodyPr wrap="square" lIns="91440" tIns="45720" rIns="91440" bIns="45720" rtlCol="0" anchor="t">
            <a:spAutoFit/>
          </a:bodyPr>
          <a:lstStyle/>
          <a:p>
            <a:r>
              <a:rPr lang="en-GB" sz="4800" b="1">
                <a:solidFill>
                  <a:srgbClr val="006072"/>
                </a:solidFill>
                <a:latin typeface="Arial"/>
                <a:ea typeface="+mn-lt"/>
                <a:cs typeface="Arial"/>
              </a:rPr>
              <a:t>Climate Emergency Strategy</a:t>
            </a:r>
            <a:endParaRPr lang="en-US"/>
          </a:p>
        </p:txBody>
      </p:sp>
      <p:sp>
        <p:nvSpPr>
          <p:cNvPr id="6" name="TextBox 5">
            <a:extLst>
              <a:ext uri="{FF2B5EF4-FFF2-40B4-BE49-F238E27FC236}">
                <a16:creationId xmlns:a16="http://schemas.microsoft.com/office/drawing/2014/main" id="{ECE53530-6452-7FE4-0F6E-C92B54EF1258}"/>
              </a:ext>
            </a:extLst>
          </p:cNvPr>
          <p:cNvSpPr txBox="1"/>
          <p:nvPr/>
        </p:nvSpPr>
        <p:spPr>
          <a:xfrm>
            <a:off x="761651" y="1514736"/>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Towards a Climate Resilient Somerset</a:t>
            </a:r>
            <a:endParaRPr lang="en-US"/>
          </a:p>
        </p:txBody>
      </p:sp>
      <p:sp>
        <p:nvSpPr>
          <p:cNvPr id="7" name="TextBox 6">
            <a:extLst>
              <a:ext uri="{FF2B5EF4-FFF2-40B4-BE49-F238E27FC236}">
                <a16:creationId xmlns:a16="http://schemas.microsoft.com/office/drawing/2014/main" id="{142F2ADA-C31B-0C2C-C723-8BDFC1015A0B}"/>
              </a:ext>
            </a:extLst>
          </p:cNvPr>
          <p:cNvSpPr txBox="1"/>
          <p:nvPr/>
        </p:nvSpPr>
        <p:spPr>
          <a:xfrm>
            <a:off x="761651" y="2145894"/>
            <a:ext cx="8559241" cy="4493538"/>
          </a:xfrm>
          <a:prstGeom prst="rect">
            <a:avLst/>
          </a:prstGeom>
          <a:noFill/>
        </p:spPr>
        <p:txBody>
          <a:bodyPr wrap="square" lIns="91440" tIns="45720" rIns="91440" bIns="45720" rtlCol="0" anchor="t">
            <a:spAutoFit/>
          </a:bodyPr>
          <a:lstStyle/>
          <a:p>
            <a:r>
              <a:rPr lang="en-GB" sz="2400" b="1">
                <a:latin typeface="Arial"/>
                <a:cs typeface="Microsoft New Tai Lue"/>
              </a:rPr>
              <a:t>Goals</a:t>
            </a:r>
            <a:r>
              <a:rPr lang="en-GB" sz="2400">
                <a:latin typeface="Arial"/>
                <a:cs typeface="Microsoft New Tai Lue"/>
              </a:rPr>
              <a:t> and </a:t>
            </a:r>
            <a:r>
              <a:rPr lang="en-GB" sz="2400" b="1">
                <a:latin typeface="Arial"/>
                <a:cs typeface="Microsoft New Tai Lue"/>
              </a:rPr>
              <a:t>Outcomes</a:t>
            </a:r>
            <a:r>
              <a:rPr lang="en-GB" sz="2400">
                <a:latin typeface="Arial"/>
                <a:cs typeface="Microsoft New Tai Lue"/>
              </a:rPr>
              <a:t> of the Strategy</a:t>
            </a:r>
            <a:endParaRPr lang="en-US" sz="2400">
              <a:latin typeface="Arial"/>
              <a:cs typeface="Microsoft New Tai Lue"/>
            </a:endParaRPr>
          </a:p>
          <a:p>
            <a:pPr marL="285750" indent="-285750">
              <a:buFont typeface="Arial,Sans-Serif"/>
              <a:buChar char="•"/>
            </a:pPr>
            <a:endParaRPr lang="en-GB" sz="2400">
              <a:latin typeface="Arial"/>
              <a:cs typeface="Microsoft New Tai Lue"/>
            </a:endParaRPr>
          </a:p>
          <a:p>
            <a:pPr marL="742950" lvl="1" indent="-285750">
              <a:buFont typeface="Arial,Sans-Serif"/>
              <a:buChar char="•"/>
            </a:pPr>
            <a:r>
              <a:rPr lang="en-GB" sz="2400" b="1">
                <a:latin typeface="Arial"/>
                <a:cs typeface="Microsoft New Tai Lue"/>
              </a:rPr>
              <a:t>Goal 1</a:t>
            </a:r>
            <a:r>
              <a:rPr lang="en-GB" sz="2400">
                <a:latin typeface="Arial"/>
                <a:cs typeface="Microsoft New Tai Lue"/>
              </a:rPr>
              <a:t>: To decarbonise Local Authorities, the wider public sector estates and reduce our carbon footprint</a:t>
            </a:r>
            <a:endParaRPr lang="en-US" sz="2400">
              <a:latin typeface="Arial"/>
              <a:cs typeface="Microsoft New Tai Lue"/>
            </a:endParaRPr>
          </a:p>
          <a:p>
            <a:pPr marL="742950" lvl="1" indent="-285750">
              <a:buFont typeface="Arial,Sans-Serif"/>
              <a:buChar char="•"/>
            </a:pPr>
            <a:endParaRPr lang="en-GB" sz="2400">
              <a:latin typeface="Arial"/>
              <a:cs typeface="Microsoft New Tai Lue"/>
            </a:endParaRPr>
          </a:p>
          <a:p>
            <a:pPr marL="742950" lvl="1" indent="-285750">
              <a:buFont typeface="Arial,Sans-Serif"/>
              <a:buChar char="•"/>
            </a:pPr>
            <a:r>
              <a:rPr lang="en-GB" sz="2400" b="1">
                <a:latin typeface="Arial"/>
                <a:cs typeface="Microsoft New Tai Lue"/>
              </a:rPr>
              <a:t>Goal 2</a:t>
            </a:r>
            <a:r>
              <a:rPr lang="en-GB" sz="2400">
                <a:latin typeface="Arial"/>
                <a:cs typeface="Microsoft New Tai Lue"/>
              </a:rPr>
              <a:t>: To work towards making Somerset a Carbon Neutral County by 2030</a:t>
            </a:r>
            <a:endParaRPr lang="en-US" sz="2400">
              <a:latin typeface="Arial"/>
              <a:cs typeface="Microsoft New Tai Lue"/>
            </a:endParaRPr>
          </a:p>
          <a:p>
            <a:pPr marL="742950" lvl="1" indent="-285750">
              <a:buFont typeface="Arial,Sans-Serif"/>
              <a:buChar char="•"/>
            </a:pPr>
            <a:endParaRPr lang="en-GB" sz="2400">
              <a:latin typeface="Arial"/>
              <a:cs typeface="Microsoft New Tai Lue"/>
            </a:endParaRPr>
          </a:p>
          <a:p>
            <a:pPr marL="742950" lvl="1" indent="-285750">
              <a:buFont typeface="Arial,Sans-Serif"/>
              <a:buChar char="•"/>
            </a:pPr>
            <a:r>
              <a:rPr lang="en-GB" sz="2400" b="1">
                <a:latin typeface="Arial"/>
                <a:cs typeface="Microsoft New Tai Lue"/>
              </a:rPr>
              <a:t>Goal 3</a:t>
            </a:r>
            <a:r>
              <a:rPr lang="en-GB" sz="2400">
                <a:latin typeface="Arial"/>
                <a:cs typeface="Microsoft New Tai Lue"/>
              </a:rPr>
              <a:t>: To have a Somerset which is prepared for, and resilient to, the impacts of Climate Change</a:t>
            </a:r>
            <a:endParaRPr lang="en-US" sz="2400">
              <a:latin typeface="Arial"/>
              <a:cs typeface="Microsoft New Tai Lue"/>
            </a:endParaRPr>
          </a:p>
          <a:p>
            <a:pPr marL="285750" indent="-285750">
              <a:buFont typeface="Arial,Sans-Serif"/>
              <a:buChar char="•"/>
            </a:pPr>
            <a:endParaRPr lang="en-GB">
              <a:latin typeface="Microsoft New Tai Lue"/>
              <a:cs typeface="Microsoft New Tai Lue"/>
            </a:endParaRPr>
          </a:p>
          <a:p>
            <a:pPr marL="457200" indent="-457200">
              <a:buFont typeface="Arial"/>
              <a:buChar char="•"/>
            </a:pPr>
            <a:endParaRPr lang="en-GB" sz="2800">
              <a:latin typeface="Arial"/>
              <a:cs typeface="Arial"/>
            </a:endParaRPr>
          </a:p>
        </p:txBody>
      </p:sp>
      <p:pic>
        <p:nvPicPr>
          <p:cNvPr id="2" name="Picture 2" descr="A picture containing diagram&#10;&#10;Description automatically generated">
            <a:extLst>
              <a:ext uri="{FF2B5EF4-FFF2-40B4-BE49-F238E27FC236}">
                <a16:creationId xmlns:a16="http://schemas.microsoft.com/office/drawing/2014/main" id="{6342D4A8-7A90-A868-6C4C-53A5C53EBFA7}"/>
              </a:ext>
            </a:extLst>
          </p:cNvPr>
          <p:cNvPicPr>
            <a:picLocks noChangeAspect="1"/>
          </p:cNvPicPr>
          <p:nvPr/>
        </p:nvPicPr>
        <p:blipFill>
          <a:blip r:embed="rId3"/>
          <a:stretch>
            <a:fillRect/>
          </a:stretch>
        </p:blipFill>
        <p:spPr>
          <a:xfrm>
            <a:off x="9252858" y="2716764"/>
            <a:ext cx="2743200" cy="1946988"/>
          </a:xfrm>
          <a:prstGeom prst="rect">
            <a:avLst/>
          </a:prstGeom>
        </p:spPr>
      </p:pic>
    </p:spTree>
    <p:extLst>
      <p:ext uri="{BB962C8B-B14F-4D97-AF65-F5344CB8AC3E}">
        <p14:creationId xmlns:p14="http://schemas.microsoft.com/office/powerpoint/2010/main" val="75737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8708091"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Climate &amp; Place</a:t>
            </a:r>
            <a:endParaRPr lang="en-US"/>
          </a:p>
        </p:txBody>
      </p:sp>
      <p:sp>
        <p:nvSpPr>
          <p:cNvPr id="9" name="TextBox 8">
            <a:extLst>
              <a:ext uri="{FF2B5EF4-FFF2-40B4-BE49-F238E27FC236}">
                <a16:creationId xmlns:a16="http://schemas.microsoft.com/office/drawing/2014/main" id="{0697C85D-9C85-670D-5750-D0A10CB3DEAB}"/>
              </a:ext>
            </a:extLst>
          </p:cNvPr>
          <p:cNvSpPr txBox="1"/>
          <p:nvPr/>
        </p:nvSpPr>
        <p:spPr>
          <a:xfrm>
            <a:off x="845285" y="1338175"/>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A New Directorate</a:t>
            </a:r>
            <a:endParaRPr lang="en-US"/>
          </a:p>
        </p:txBody>
      </p:sp>
      <p:sp>
        <p:nvSpPr>
          <p:cNvPr id="4" name="TextBox 3">
            <a:extLst>
              <a:ext uri="{FF2B5EF4-FFF2-40B4-BE49-F238E27FC236}">
                <a16:creationId xmlns:a16="http://schemas.microsoft.com/office/drawing/2014/main" id="{78D3F512-6E02-6F1F-DF9A-BD043C6CC8D0}"/>
              </a:ext>
            </a:extLst>
          </p:cNvPr>
          <p:cNvSpPr txBox="1"/>
          <p:nvPr/>
        </p:nvSpPr>
        <p:spPr>
          <a:xfrm>
            <a:off x="4348976" y="2051970"/>
            <a:ext cx="2743200" cy="1384995"/>
          </a:xfrm>
          <a:prstGeom prst="rect">
            <a:avLst/>
          </a:prstGeom>
          <a:solidFill>
            <a:srgbClr val="00607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en-GB" sz="2800" b="1">
              <a:solidFill>
                <a:schemeClr val="bg1"/>
              </a:solidFill>
              <a:ea typeface="Calibri"/>
              <a:cs typeface="Calibri"/>
            </a:endParaRPr>
          </a:p>
          <a:p>
            <a:pPr algn="ctr"/>
            <a:r>
              <a:rPr lang="en-GB" sz="2800" b="1">
                <a:solidFill>
                  <a:schemeClr val="bg1"/>
                </a:solidFill>
                <a:ea typeface="Calibri"/>
                <a:cs typeface="Calibri"/>
              </a:rPr>
              <a:t>Climate &amp; Place</a:t>
            </a:r>
            <a:endParaRPr lang="en-GB">
              <a:solidFill>
                <a:schemeClr val="bg1"/>
              </a:solidFill>
            </a:endParaRPr>
          </a:p>
          <a:p>
            <a:pPr algn="ctr"/>
            <a:endParaRPr lang="en-GB" sz="2800" b="1">
              <a:solidFill>
                <a:schemeClr val="bg1"/>
              </a:solidFill>
              <a:ea typeface="Calibri"/>
              <a:cs typeface="Calibri"/>
            </a:endParaRPr>
          </a:p>
        </p:txBody>
      </p:sp>
      <p:sp>
        <p:nvSpPr>
          <p:cNvPr id="6" name="TextBox 5">
            <a:extLst>
              <a:ext uri="{FF2B5EF4-FFF2-40B4-BE49-F238E27FC236}">
                <a16:creationId xmlns:a16="http://schemas.microsoft.com/office/drawing/2014/main" id="{B783E007-A05F-6AB9-468D-ADFD0FF1C79F}"/>
              </a:ext>
            </a:extLst>
          </p:cNvPr>
          <p:cNvSpPr txBox="1"/>
          <p:nvPr/>
        </p:nvSpPr>
        <p:spPr>
          <a:xfrm>
            <a:off x="762000" y="4079488"/>
            <a:ext cx="2743200" cy="1384995"/>
          </a:xfrm>
          <a:prstGeom prst="rect">
            <a:avLst/>
          </a:prstGeom>
          <a:solidFill>
            <a:srgbClr val="00607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ea typeface="Calibri"/>
                <a:cs typeface="Calibri"/>
              </a:rPr>
              <a:t>Climate, Environment and Sustainability</a:t>
            </a:r>
            <a:endParaRPr lang="en-US">
              <a:solidFill>
                <a:schemeClr val="bg1"/>
              </a:solidFill>
            </a:endParaRPr>
          </a:p>
        </p:txBody>
      </p:sp>
      <p:sp>
        <p:nvSpPr>
          <p:cNvPr id="7" name="TextBox 6">
            <a:extLst>
              <a:ext uri="{FF2B5EF4-FFF2-40B4-BE49-F238E27FC236}">
                <a16:creationId xmlns:a16="http://schemas.microsoft.com/office/drawing/2014/main" id="{34625D85-02D9-11CE-4AAB-ACD428506F8E}"/>
              </a:ext>
            </a:extLst>
          </p:cNvPr>
          <p:cNvSpPr txBox="1"/>
          <p:nvPr/>
        </p:nvSpPr>
        <p:spPr>
          <a:xfrm>
            <a:off x="4348975" y="4079488"/>
            <a:ext cx="2743200" cy="1384995"/>
          </a:xfrm>
          <a:prstGeom prst="rect">
            <a:avLst/>
          </a:prstGeom>
          <a:solidFill>
            <a:srgbClr val="00607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ea typeface="Calibri"/>
                <a:cs typeface="Calibri"/>
              </a:rPr>
              <a:t>Infrastructure and Transport</a:t>
            </a:r>
          </a:p>
          <a:p>
            <a:pPr algn="ctr"/>
            <a:endParaRPr lang="en-GB" sz="2800" b="1">
              <a:solidFill>
                <a:schemeClr val="bg1"/>
              </a:solidFill>
              <a:ea typeface="Calibri"/>
              <a:cs typeface="Calibri"/>
            </a:endParaRPr>
          </a:p>
        </p:txBody>
      </p:sp>
      <p:sp>
        <p:nvSpPr>
          <p:cNvPr id="11" name="TextBox 10">
            <a:extLst>
              <a:ext uri="{FF2B5EF4-FFF2-40B4-BE49-F238E27FC236}">
                <a16:creationId xmlns:a16="http://schemas.microsoft.com/office/drawing/2014/main" id="{97D1C558-D946-3B6C-6041-FC7EF4481E36}"/>
              </a:ext>
            </a:extLst>
          </p:cNvPr>
          <p:cNvSpPr txBox="1"/>
          <p:nvPr/>
        </p:nvSpPr>
        <p:spPr>
          <a:xfrm>
            <a:off x="7917365" y="4079488"/>
            <a:ext cx="2743200" cy="1384995"/>
          </a:xfrm>
          <a:prstGeom prst="rect">
            <a:avLst/>
          </a:prstGeom>
          <a:solidFill>
            <a:srgbClr val="00607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solidFill>
                  <a:schemeClr val="bg1"/>
                </a:solidFill>
                <a:ea typeface="Calibri"/>
                <a:cs typeface="Calibri"/>
              </a:rPr>
              <a:t>Economy, Employment and Planning </a:t>
            </a:r>
            <a:endParaRPr lang="en-US">
              <a:solidFill>
                <a:schemeClr val="bg1"/>
              </a:solidFill>
            </a:endParaRPr>
          </a:p>
        </p:txBody>
      </p:sp>
      <p:cxnSp>
        <p:nvCxnSpPr>
          <p:cNvPr id="12" name="Straight Arrow Connector 11">
            <a:extLst>
              <a:ext uri="{FF2B5EF4-FFF2-40B4-BE49-F238E27FC236}">
                <a16:creationId xmlns:a16="http://schemas.microsoft.com/office/drawing/2014/main" id="{FFB15144-4B08-6C15-FA80-B8DB5EDAB6FD}"/>
              </a:ext>
            </a:extLst>
          </p:cNvPr>
          <p:cNvCxnSpPr/>
          <p:nvPr/>
        </p:nvCxnSpPr>
        <p:spPr>
          <a:xfrm flipH="1">
            <a:off x="1761660" y="3755871"/>
            <a:ext cx="7644161" cy="13010"/>
          </a:xfrm>
          <a:prstGeom prst="straightConnector1">
            <a:avLst/>
          </a:prstGeom>
          <a:ln w="28575">
            <a:solidFill>
              <a:srgbClr val="006072"/>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BA9A1E8-C67F-93F7-61AF-2ED9884A9025}"/>
              </a:ext>
            </a:extLst>
          </p:cNvPr>
          <p:cNvCxnSpPr>
            <a:cxnSpLocks/>
          </p:cNvCxnSpPr>
          <p:nvPr/>
        </p:nvCxnSpPr>
        <p:spPr>
          <a:xfrm>
            <a:off x="1757943" y="3765164"/>
            <a:ext cx="3717" cy="375424"/>
          </a:xfrm>
          <a:prstGeom prst="straightConnector1">
            <a:avLst/>
          </a:prstGeom>
          <a:ln w="28575">
            <a:solidFill>
              <a:srgbClr val="006072"/>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1B5113-2FDD-0869-2B0E-DCAF8527F2AC}"/>
              </a:ext>
            </a:extLst>
          </p:cNvPr>
          <p:cNvCxnSpPr>
            <a:cxnSpLocks/>
          </p:cNvCxnSpPr>
          <p:nvPr/>
        </p:nvCxnSpPr>
        <p:spPr>
          <a:xfrm>
            <a:off x="5716626" y="3765164"/>
            <a:ext cx="3717" cy="375424"/>
          </a:xfrm>
          <a:prstGeom prst="straightConnector1">
            <a:avLst/>
          </a:prstGeom>
          <a:ln w="28575">
            <a:solidFill>
              <a:srgbClr val="006072"/>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8A1BC14-411D-A0A2-E427-ABE00704D086}"/>
              </a:ext>
            </a:extLst>
          </p:cNvPr>
          <p:cNvCxnSpPr>
            <a:cxnSpLocks/>
          </p:cNvCxnSpPr>
          <p:nvPr/>
        </p:nvCxnSpPr>
        <p:spPr>
          <a:xfrm>
            <a:off x="9396528" y="3765164"/>
            <a:ext cx="3717" cy="375424"/>
          </a:xfrm>
          <a:prstGeom prst="straightConnector1">
            <a:avLst/>
          </a:prstGeom>
          <a:ln w="28575">
            <a:solidFill>
              <a:srgbClr val="006072"/>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2B9FBF-CC37-0585-2717-F10ECAC09D1F}"/>
              </a:ext>
            </a:extLst>
          </p:cNvPr>
          <p:cNvCxnSpPr>
            <a:cxnSpLocks/>
          </p:cNvCxnSpPr>
          <p:nvPr/>
        </p:nvCxnSpPr>
        <p:spPr>
          <a:xfrm>
            <a:off x="5716625" y="3384163"/>
            <a:ext cx="3717" cy="375424"/>
          </a:xfrm>
          <a:prstGeom prst="straightConnector1">
            <a:avLst/>
          </a:prstGeom>
          <a:ln w="28575">
            <a:solidFill>
              <a:srgbClr val="0060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213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Logo, company name&#10;&#10;Description automatically generated">
            <a:extLst>
              <a:ext uri="{FF2B5EF4-FFF2-40B4-BE49-F238E27FC236}">
                <a16:creationId xmlns:a16="http://schemas.microsoft.com/office/drawing/2014/main" id="{3EFBA554-3BCE-D027-7EDB-A13B3BBAF41B}"/>
              </a:ext>
            </a:extLst>
          </p:cNvPr>
          <p:cNvPicPr>
            <a:picLocks noGrp="1" noChangeAspect="1"/>
          </p:cNvPicPr>
          <p:nvPr>
            <p:ph type="pic" sz="quarter" idx="10"/>
          </p:nvPr>
        </p:nvPicPr>
        <p:blipFill>
          <a:blip r:embed="rId3"/>
          <a:srcRect t="1122" b="1122"/>
          <a:stretch/>
        </p:blipFill>
        <p:spPr>
          <a:xfrm>
            <a:off x="319268" y="4801495"/>
            <a:ext cx="2200275" cy="1533525"/>
          </a:xfrm>
        </p:spPr>
      </p:pic>
      <p:sp>
        <p:nvSpPr>
          <p:cNvPr id="8" name="TextBox 7">
            <a:extLst>
              <a:ext uri="{FF2B5EF4-FFF2-40B4-BE49-F238E27FC236}">
                <a16:creationId xmlns:a16="http://schemas.microsoft.com/office/drawing/2014/main" id="{65F99D0C-F8A2-D137-AF98-A322979DE049}"/>
              </a:ext>
            </a:extLst>
          </p:cNvPr>
          <p:cNvSpPr txBox="1"/>
          <p:nvPr/>
        </p:nvSpPr>
        <p:spPr>
          <a:xfrm>
            <a:off x="761651" y="266852"/>
            <a:ext cx="8708091"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Our Carbon Footprint</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514736"/>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Creation of a baseline for Somerset Council</a:t>
            </a:r>
            <a:endParaRPr lang="en-GB" sz="3200" b="1">
              <a:solidFill>
                <a:srgbClr val="00607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2167665"/>
            <a:ext cx="10496898" cy="2677656"/>
          </a:xfrm>
          <a:prstGeom prst="rect">
            <a:avLst/>
          </a:prstGeom>
          <a:noFill/>
        </p:spPr>
        <p:txBody>
          <a:bodyPr wrap="square" lIns="91440" tIns="45720" rIns="91440" bIns="45720" rtlCol="0" anchor="t">
            <a:spAutoFit/>
          </a:bodyPr>
          <a:lstStyle/>
          <a:p>
            <a:r>
              <a:rPr lang="en-GB" sz="2800">
                <a:latin typeface="Arial"/>
                <a:cs typeface="Arial"/>
              </a:rPr>
              <a:t>CE Strategy Goal 1: To decarbonise the Local Authority and public sector estates and reduce our carbon footprint</a:t>
            </a:r>
          </a:p>
          <a:p>
            <a:endParaRPr lang="en-GB" sz="2800">
              <a:latin typeface="Arial"/>
              <a:cs typeface="Arial"/>
            </a:endParaRPr>
          </a:p>
          <a:p>
            <a:pPr marL="457200" indent="-457200">
              <a:buFont typeface="Arial"/>
              <a:buChar char="•"/>
            </a:pPr>
            <a:r>
              <a:rPr lang="en-GB" sz="2800">
                <a:latin typeface="Arial"/>
                <a:cs typeface="Arial"/>
              </a:rPr>
              <a:t>Baseline year 2018/19</a:t>
            </a:r>
            <a:endParaRPr lang="en-GB">
              <a:cs typeface="Calibri"/>
            </a:endParaRPr>
          </a:p>
          <a:p>
            <a:pPr marL="457200" indent="-457200">
              <a:buFont typeface="Arial"/>
              <a:buChar char="•"/>
            </a:pPr>
            <a:r>
              <a:rPr lang="en-GB" sz="2800">
                <a:latin typeface="Arial"/>
                <a:cs typeface="Arial"/>
              </a:rPr>
              <a:t>Use of the LGA Greenhouse Gas Accounting Tool</a:t>
            </a:r>
          </a:p>
          <a:p>
            <a:endParaRPr lang="en-GB"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573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10671361"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PSDS</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393931"/>
            <a:ext cx="10496898" cy="1077218"/>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Public Sector Decarbonisation Scheme</a:t>
            </a:r>
          </a:p>
          <a:p>
            <a:endParaRPr lang="en-GB" sz="3200" b="1">
              <a:solidFill>
                <a:srgbClr val="006072"/>
              </a:solidFill>
              <a:latin typeface="Arial"/>
              <a:cs typeface="Arial"/>
            </a:endParaRPr>
          </a:p>
        </p:txBody>
      </p:sp>
      <p:sp>
        <p:nvSpPr>
          <p:cNvPr id="10" name="TextBox 9">
            <a:extLst>
              <a:ext uri="{FF2B5EF4-FFF2-40B4-BE49-F238E27FC236}">
                <a16:creationId xmlns:a16="http://schemas.microsoft.com/office/drawing/2014/main" id="{7697384F-D30D-0B84-F6B1-D35D1201BCED}"/>
              </a:ext>
            </a:extLst>
          </p:cNvPr>
          <p:cNvSpPr txBox="1"/>
          <p:nvPr/>
        </p:nvSpPr>
        <p:spPr>
          <a:xfrm>
            <a:off x="756824" y="2182836"/>
            <a:ext cx="7339244" cy="3539430"/>
          </a:xfrm>
          <a:prstGeom prst="rect">
            <a:avLst/>
          </a:prstGeom>
          <a:noFill/>
        </p:spPr>
        <p:txBody>
          <a:bodyPr wrap="square" lIns="91440" tIns="45720" rIns="91440" bIns="45720" rtlCol="0" anchor="t">
            <a:spAutoFit/>
          </a:bodyPr>
          <a:lstStyle/>
          <a:p>
            <a:r>
              <a:rPr lang="en-GB" sz="2800">
                <a:latin typeface="Arial"/>
                <a:cs typeface="Arial"/>
              </a:rPr>
              <a:t>The scheme is to improve environmental efficiency of public sector building and has currently funded the installation of solar panels, Air Source Heat Pumps, VRF cooling systems and increased LED lighting at several sites across the County.</a:t>
            </a:r>
            <a:endParaRPr lang="en-US">
              <a:latin typeface="Calibri" panose="020F0502020204030204"/>
              <a:cs typeface="Calibri" panose="020F0502020204030204"/>
            </a:endParaRPr>
          </a:p>
          <a:p>
            <a:endParaRPr lang="en-GB" sz="2800">
              <a:latin typeface="Arial"/>
              <a:cs typeface="Arial"/>
            </a:endParaRPr>
          </a:p>
        </p:txBody>
      </p:sp>
      <p:pic>
        <p:nvPicPr>
          <p:cNvPr id="14" name="Picture 14">
            <a:extLst>
              <a:ext uri="{FF2B5EF4-FFF2-40B4-BE49-F238E27FC236}">
                <a16:creationId xmlns:a16="http://schemas.microsoft.com/office/drawing/2014/main" id="{097FBF66-7915-2B95-DA6A-54E757000DAE}"/>
              </a:ext>
            </a:extLst>
          </p:cNvPr>
          <p:cNvPicPr>
            <a:picLocks noGrp="1" noChangeAspect="1"/>
          </p:cNvPicPr>
          <p:nvPr>
            <p:ph type="pic" sz="quarter" idx="10"/>
          </p:nvPr>
        </p:nvPicPr>
        <p:blipFill rotWithShape="1">
          <a:blip r:embed="rId3"/>
          <a:srcRect t="478" r="279" b="41561"/>
          <a:stretch/>
        </p:blipFill>
        <p:spPr>
          <a:xfrm>
            <a:off x="8216330" y="2335687"/>
            <a:ext cx="3314477" cy="2556491"/>
          </a:xfrm>
        </p:spPr>
      </p:pic>
    </p:spTree>
    <p:extLst>
      <p:ext uri="{BB962C8B-B14F-4D97-AF65-F5344CB8AC3E}">
        <p14:creationId xmlns:p14="http://schemas.microsoft.com/office/powerpoint/2010/main" val="363479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6457950"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Retrofit</a:t>
            </a:r>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338175"/>
            <a:ext cx="10496898" cy="584775"/>
          </a:xfrm>
          <a:prstGeom prst="rect">
            <a:avLst/>
          </a:prstGeom>
          <a:noFill/>
        </p:spPr>
        <p:txBody>
          <a:bodyPr wrap="square" lIns="91440" tIns="45720" rIns="91440" bIns="45720" rtlCol="0" anchor="t">
            <a:spAutoFit/>
          </a:bodyPr>
          <a:lstStyle/>
          <a:p>
            <a:r>
              <a:rPr lang="en-GB" sz="3200" b="1">
                <a:solidFill>
                  <a:srgbClr val="006072"/>
                </a:solidFill>
                <a:latin typeface="Arial"/>
                <a:cs typeface="Arial"/>
              </a:rPr>
              <a:t>Somerset Retrofit Accelerator</a:t>
            </a:r>
            <a:endParaRPr lang="en-US"/>
          </a:p>
        </p:txBody>
      </p:sp>
      <p:sp>
        <p:nvSpPr>
          <p:cNvPr id="10" name="TextBox 9">
            <a:extLst>
              <a:ext uri="{FF2B5EF4-FFF2-40B4-BE49-F238E27FC236}">
                <a16:creationId xmlns:a16="http://schemas.microsoft.com/office/drawing/2014/main" id="{7697384F-D30D-0B84-F6B1-D35D1201BCED}"/>
              </a:ext>
            </a:extLst>
          </p:cNvPr>
          <p:cNvSpPr txBox="1"/>
          <p:nvPr/>
        </p:nvSpPr>
        <p:spPr>
          <a:xfrm>
            <a:off x="761651" y="1870299"/>
            <a:ext cx="10496898" cy="3046988"/>
          </a:xfrm>
          <a:prstGeom prst="rect">
            <a:avLst/>
          </a:prstGeom>
          <a:noFill/>
        </p:spPr>
        <p:txBody>
          <a:bodyPr wrap="square" lIns="91440" tIns="45720" rIns="91440" bIns="45720" rtlCol="0" anchor="t">
            <a:spAutoFit/>
          </a:bodyPr>
          <a:lstStyle/>
          <a:p>
            <a:r>
              <a:rPr lang="en-GB" sz="2400">
                <a:latin typeface="Arial"/>
                <a:cs typeface="Arial"/>
              </a:rPr>
              <a:t>The project aims to develop the supply chain for low carbon, whole house retrofitting of homes in Somerset through:</a:t>
            </a:r>
            <a:endParaRPr lang="en-GB" sz="2400"/>
          </a:p>
          <a:p>
            <a:endParaRPr lang="en-GB" sz="2400">
              <a:latin typeface="Arial"/>
              <a:cs typeface="Arial"/>
            </a:endParaRPr>
          </a:p>
          <a:p>
            <a:pPr marL="342900" indent="-342900">
              <a:buFont typeface="Arial"/>
              <a:buChar char="•"/>
            </a:pPr>
            <a:r>
              <a:rPr lang="en-GB" sz="2400">
                <a:latin typeface="Arial"/>
                <a:cs typeface="Arial"/>
              </a:rPr>
              <a:t>50 discounted Home Retrofit plans for Somerset households </a:t>
            </a:r>
            <a:endParaRPr lang="en-GB" sz="2400">
              <a:latin typeface="Arial"/>
              <a:ea typeface="Calibri" panose="020F0502020204030204"/>
              <a:cs typeface="Arial"/>
            </a:endParaRPr>
          </a:p>
          <a:p>
            <a:pPr marL="342900" indent="-342900">
              <a:buFont typeface="Arial"/>
              <a:buChar char="•"/>
            </a:pPr>
            <a:r>
              <a:rPr lang="en-GB" sz="2400">
                <a:latin typeface="Arial"/>
                <a:cs typeface="Arial"/>
              </a:rPr>
              <a:t>30 paid places on course for local construction professionals</a:t>
            </a:r>
            <a:endParaRPr lang="en-GB" sz="2400">
              <a:ea typeface="Calibri" panose="020F0502020204030204"/>
              <a:cs typeface="Calibri" panose="020F0502020204030204"/>
            </a:endParaRPr>
          </a:p>
          <a:p>
            <a:pPr marL="342900" indent="-342900">
              <a:buFont typeface="Arial"/>
              <a:buChar char="•"/>
            </a:pPr>
            <a:r>
              <a:rPr lang="en-GB" sz="2400">
                <a:latin typeface="Arial"/>
                <a:cs typeface="Arial"/>
              </a:rPr>
              <a:t>Creating new online resources through a Green Directory for Somerset</a:t>
            </a:r>
            <a:endParaRPr lang="en-GB" sz="2400">
              <a:ea typeface="Calibri" panose="020F0502020204030204"/>
              <a:cs typeface="Calibri" panose="020F0502020204030204"/>
            </a:endParaRPr>
          </a:p>
          <a:p>
            <a:pPr marL="342900" indent="-342900">
              <a:buFont typeface="Arial"/>
              <a:buChar char="•"/>
            </a:pPr>
            <a:r>
              <a:rPr lang="en-GB" sz="2400">
                <a:latin typeface="Arial"/>
                <a:cs typeface="Arial"/>
              </a:rPr>
              <a:t>Showcasing low carbon homes through virtual online tours</a:t>
            </a:r>
            <a:endParaRPr lang="en-GB" sz="2400">
              <a:ea typeface="Calibri" panose="020F0502020204030204"/>
              <a:cs typeface="Calibri" panose="020F0502020204030204"/>
            </a:endParaRPr>
          </a:p>
          <a:p>
            <a:endParaRPr lang="en-GB" sz="2400">
              <a:latin typeface="Arial" panose="020B0604020202020204" pitchFamily="34" charset="0"/>
              <a:cs typeface="Arial" panose="020B0604020202020204" pitchFamily="34" charset="0"/>
            </a:endParaRPr>
          </a:p>
        </p:txBody>
      </p:sp>
      <p:pic>
        <p:nvPicPr>
          <p:cNvPr id="14" name="Picture 14" descr="Logo, company name&#10;&#10;Description automatically generated">
            <a:extLst>
              <a:ext uri="{FF2B5EF4-FFF2-40B4-BE49-F238E27FC236}">
                <a16:creationId xmlns:a16="http://schemas.microsoft.com/office/drawing/2014/main" id="{9E48409A-5D83-B064-8271-C473FDE1E076}"/>
              </a:ext>
            </a:extLst>
          </p:cNvPr>
          <p:cNvPicPr>
            <a:picLocks noChangeAspect="1"/>
          </p:cNvPicPr>
          <p:nvPr/>
        </p:nvPicPr>
        <p:blipFill>
          <a:blip r:embed="rId3"/>
          <a:stretch>
            <a:fillRect/>
          </a:stretch>
        </p:blipFill>
        <p:spPr>
          <a:xfrm>
            <a:off x="1852246" y="4858799"/>
            <a:ext cx="8487507" cy="1509944"/>
          </a:xfrm>
          <a:prstGeom prst="rect">
            <a:avLst/>
          </a:prstGeom>
        </p:spPr>
      </p:pic>
    </p:spTree>
    <p:extLst>
      <p:ext uri="{BB962C8B-B14F-4D97-AF65-F5344CB8AC3E}">
        <p14:creationId xmlns:p14="http://schemas.microsoft.com/office/powerpoint/2010/main" val="712719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ogo, company name&#10;&#10;Description automatically generated">
            <a:extLst>
              <a:ext uri="{FF2B5EF4-FFF2-40B4-BE49-F238E27FC236}">
                <a16:creationId xmlns:a16="http://schemas.microsoft.com/office/drawing/2014/main" id="{C3C7E1B2-A30F-1FFB-CB54-689210B3DC18}"/>
              </a:ext>
            </a:extLst>
          </p:cNvPr>
          <p:cNvPicPr>
            <a:picLocks noGrp="1" noChangeAspect="1"/>
          </p:cNvPicPr>
          <p:nvPr>
            <p:ph type="pic" sz="quarter" idx="13"/>
          </p:nvPr>
        </p:nvPicPr>
        <p:blipFill>
          <a:blip r:embed="rId3"/>
          <a:srcRect t="15934" b="15934"/>
          <a:stretch/>
        </p:blipFill>
        <p:spPr>
          <a:xfrm>
            <a:off x="9364902" y="1876375"/>
            <a:ext cx="2796065" cy="1992312"/>
          </a:xfrm>
        </p:spPr>
      </p:pic>
      <p:sp>
        <p:nvSpPr>
          <p:cNvPr id="8" name="TextBox 7">
            <a:extLst>
              <a:ext uri="{FF2B5EF4-FFF2-40B4-BE49-F238E27FC236}">
                <a16:creationId xmlns:a16="http://schemas.microsoft.com/office/drawing/2014/main" id="{65F99D0C-F8A2-D137-AF98-A322979DE049}"/>
              </a:ext>
            </a:extLst>
          </p:cNvPr>
          <p:cNvSpPr txBox="1"/>
          <p:nvPr/>
        </p:nvSpPr>
        <p:spPr>
          <a:xfrm>
            <a:off x="761651" y="266852"/>
            <a:ext cx="8600514" cy="830997"/>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Local Area Energy Plan</a:t>
            </a:r>
            <a:endParaRPr lang="en-GB" sz="4800" b="1">
              <a:solidFill>
                <a:srgbClr val="006072"/>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C047214-2E7B-FE4C-8ECC-280931AE88AC}"/>
              </a:ext>
            </a:extLst>
          </p:cNvPr>
          <p:cNvSpPr txBox="1"/>
          <p:nvPr/>
        </p:nvSpPr>
        <p:spPr>
          <a:xfrm>
            <a:off x="761651" y="1439483"/>
            <a:ext cx="9765474" cy="4524315"/>
          </a:xfrm>
          <a:prstGeom prst="rect">
            <a:avLst/>
          </a:prstGeom>
          <a:noFill/>
        </p:spPr>
        <p:txBody>
          <a:bodyPr wrap="square" lIns="91440" tIns="45720" rIns="91440" bIns="45720" anchor="t">
            <a:spAutoFit/>
          </a:bodyPr>
          <a:lstStyle/>
          <a:p>
            <a:r>
              <a:rPr lang="en-GB" sz="2400">
                <a:ea typeface="+mn-lt"/>
                <a:cs typeface="+mn-lt"/>
              </a:rPr>
              <a:t>Working alongside Regen to develop a Somerset Wide Energy Plan to:</a:t>
            </a:r>
          </a:p>
          <a:p>
            <a:endParaRPr lang="en-GB" sz="2400">
              <a:ea typeface="+mn-lt"/>
              <a:cs typeface="+mn-lt"/>
            </a:endParaRPr>
          </a:p>
          <a:p>
            <a:pPr marL="342900" indent="-342900">
              <a:buFont typeface="Arial" panose="020B0604020202020204" pitchFamily="34" charset="0"/>
              <a:buChar char="•"/>
            </a:pPr>
            <a:r>
              <a:rPr lang="en-GB" sz="2400">
                <a:ea typeface="+mn-lt"/>
                <a:cs typeface="+mn-lt"/>
              </a:rPr>
              <a:t>Assess renewable opportunities</a:t>
            </a:r>
          </a:p>
          <a:p>
            <a:pPr marL="342900" indent="-342900">
              <a:buFont typeface="Arial" panose="020B0604020202020204" pitchFamily="34" charset="0"/>
              <a:buChar char="•"/>
            </a:pPr>
            <a:r>
              <a:rPr lang="en-GB" sz="2400">
                <a:ea typeface="+mn-lt"/>
                <a:cs typeface="+mn-lt"/>
              </a:rPr>
              <a:t>Explore opportunities for renewables on council owned assets </a:t>
            </a:r>
            <a:endParaRPr lang="en-GB" sz="2400">
              <a:ea typeface="Calibri"/>
              <a:cs typeface="Calibri"/>
            </a:endParaRPr>
          </a:p>
          <a:p>
            <a:pPr marL="342900" indent="-342900">
              <a:buFont typeface="Arial" panose="020B0604020202020204" pitchFamily="34" charset="0"/>
              <a:buChar char="•"/>
            </a:pPr>
            <a:r>
              <a:rPr lang="en-GB" sz="2400">
                <a:ea typeface="+mn-lt"/>
                <a:cs typeface="+mn-lt"/>
              </a:rPr>
              <a:t>Create a map of renewable energy opportunities</a:t>
            </a:r>
          </a:p>
          <a:p>
            <a:pPr marL="342900" indent="-342900">
              <a:buFont typeface="Arial" panose="020B0604020202020204" pitchFamily="34" charset="0"/>
              <a:buChar char="•"/>
            </a:pPr>
            <a:r>
              <a:rPr lang="en-GB" sz="2400">
                <a:ea typeface="+mn-lt"/>
                <a:cs typeface="+mn-lt"/>
              </a:rPr>
              <a:t>Map unavoidable and subjective constraints</a:t>
            </a:r>
          </a:p>
          <a:p>
            <a:pPr marL="342900" indent="-342900">
              <a:buFont typeface="Arial" panose="020B0604020202020204" pitchFamily="34" charset="0"/>
              <a:buChar char="•"/>
            </a:pPr>
            <a:r>
              <a:rPr lang="en-GB" sz="2400">
                <a:ea typeface="+mn-lt"/>
                <a:cs typeface="+mn-lt"/>
              </a:rPr>
              <a:t>Identify investment projects and opportunities</a:t>
            </a:r>
            <a:endParaRPr lang="en-GB" sz="2400">
              <a:ea typeface="Calibri"/>
              <a:cs typeface="Calibri"/>
            </a:endParaRPr>
          </a:p>
          <a:p>
            <a:pPr marL="342900" indent="-342900">
              <a:buFont typeface="Arial" panose="020B0604020202020204" pitchFamily="34" charset="0"/>
              <a:buChar char="•"/>
            </a:pPr>
            <a:r>
              <a:rPr lang="en-GB" sz="2400">
                <a:ea typeface="+mn-lt"/>
                <a:cs typeface="+mn-lt"/>
              </a:rPr>
              <a:t>Roadmap towards objectives in the Somerset Climate Emergency Strategy including</a:t>
            </a:r>
          </a:p>
          <a:p>
            <a:pPr marL="800100" lvl="1" indent="-342900">
              <a:buFont typeface="Arial" panose="020B0604020202020204" pitchFamily="34" charset="0"/>
              <a:buChar char="•"/>
            </a:pPr>
            <a:r>
              <a:rPr lang="en-GB" sz="2400">
                <a:ea typeface="+mn-lt"/>
                <a:cs typeface="+mn-lt"/>
              </a:rPr>
              <a:t>A target of net zero by 2030</a:t>
            </a:r>
          </a:p>
          <a:p>
            <a:pPr marL="800100" lvl="1" indent="-342900">
              <a:buFont typeface="Arial" panose="020B0604020202020204" pitchFamily="34" charset="0"/>
              <a:buChar char="•"/>
            </a:pPr>
            <a:r>
              <a:rPr lang="en-GB" sz="2400">
                <a:ea typeface="+mn-lt"/>
                <a:cs typeface="+mn-lt"/>
              </a:rPr>
              <a:t>Work with stakeholders to invest and grow renewable energy in Somerset</a:t>
            </a:r>
            <a:endParaRPr lang="en-GB" sz="2400">
              <a:ea typeface="Calibri" panose="020F0502020204030204"/>
              <a:cs typeface="Calibri" panose="020F0502020204030204"/>
            </a:endParaRPr>
          </a:p>
        </p:txBody>
      </p:sp>
    </p:spTree>
    <p:extLst>
      <p:ext uri="{BB962C8B-B14F-4D97-AF65-F5344CB8AC3E}">
        <p14:creationId xmlns:p14="http://schemas.microsoft.com/office/powerpoint/2010/main" val="2320530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F99D0C-F8A2-D137-AF98-A322979DE049}"/>
              </a:ext>
            </a:extLst>
          </p:cNvPr>
          <p:cNvSpPr txBox="1"/>
          <p:nvPr/>
        </p:nvSpPr>
        <p:spPr>
          <a:xfrm>
            <a:off x="761651" y="266852"/>
            <a:ext cx="10671361" cy="1569660"/>
          </a:xfrm>
          <a:prstGeom prst="rect">
            <a:avLst/>
          </a:prstGeom>
          <a:noFill/>
        </p:spPr>
        <p:txBody>
          <a:bodyPr wrap="square" lIns="91440" tIns="45720" rIns="91440" bIns="45720" rtlCol="0" anchor="t">
            <a:spAutoFit/>
          </a:bodyPr>
          <a:lstStyle/>
          <a:p>
            <a:r>
              <a:rPr lang="en-GB" sz="4800" b="1">
                <a:solidFill>
                  <a:srgbClr val="006072"/>
                </a:solidFill>
                <a:latin typeface="Arial"/>
                <a:cs typeface="Arial"/>
              </a:rPr>
              <a:t>Electric Vehicle Charging </a:t>
            </a:r>
          </a:p>
          <a:p>
            <a:endParaRPr lang="en-GB" sz="4800" b="1">
              <a:solidFill>
                <a:srgbClr val="00607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697C85D-9C85-670D-5750-D0A10CB3DEAB}"/>
              </a:ext>
            </a:extLst>
          </p:cNvPr>
          <p:cNvSpPr txBox="1"/>
          <p:nvPr/>
        </p:nvSpPr>
        <p:spPr>
          <a:xfrm>
            <a:off x="761651" y="1351597"/>
            <a:ext cx="10496898" cy="523220"/>
          </a:xfrm>
          <a:prstGeom prst="rect">
            <a:avLst/>
          </a:prstGeom>
          <a:noFill/>
        </p:spPr>
        <p:txBody>
          <a:bodyPr wrap="square" lIns="91440" tIns="45720" rIns="91440" bIns="45720" rtlCol="0" anchor="t">
            <a:spAutoFit/>
          </a:bodyPr>
          <a:lstStyle/>
          <a:p>
            <a:r>
              <a:rPr lang="en-GB" sz="2800" b="1">
                <a:solidFill>
                  <a:srgbClr val="006072"/>
                </a:solidFill>
                <a:latin typeface="Arial"/>
                <a:cs typeface="Arial"/>
              </a:rPr>
              <a:t>EV Strategy</a:t>
            </a:r>
          </a:p>
        </p:txBody>
      </p:sp>
      <p:sp>
        <p:nvSpPr>
          <p:cNvPr id="10" name="TextBox 9">
            <a:extLst>
              <a:ext uri="{FF2B5EF4-FFF2-40B4-BE49-F238E27FC236}">
                <a16:creationId xmlns:a16="http://schemas.microsoft.com/office/drawing/2014/main" id="{7697384F-D30D-0B84-F6B1-D35D1201BCED}"/>
              </a:ext>
            </a:extLst>
          </p:cNvPr>
          <p:cNvSpPr txBox="1"/>
          <p:nvPr/>
        </p:nvSpPr>
        <p:spPr>
          <a:xfrm>
            <a:off x="722958" y="1786856"/>
            <a:ext cx="11013777" cy="584775"/>
          </a:xfrm>
          <a:prstGeom prst="rect">
            <a:avLst/>
          </a:prstGeom>
          <a:noFill/>
        </p:spPr>
        <p:txBody>
          <a:bodyPr wrap="square" lIns="91440" tIns="45720" rIns="91440" bIns="45720" rtlCol="0" anchor="t">
            <a:spAutoFit/>
          </a:bodyPr>
          <a:lstStyle/>
          <a:p>
            <a:pPr marL="457200" indent="-457200">
              <a:buFont typeface="Arial"/>
              <a:buChar char="•"/>
            </a:pPr>
            <a:r>
              <a:rPr lang="en-GB" sz="1600">
                <a:latin typeface="Arial"/>
                <a:cs typeface="Arial"/>
              </a:rPr>
              <a:t>SCC and the four district councils approved the countywide EV Strategy in 2020/21 </a:t>
            </a:r>
            <a:endParaRPr lang="en-US" sz="1600">
              <a:cs typeface="Calibri"/>
            </a:endParaRPr>
          </a:p>
          <a:p>
            <a:pPr marL="457200" indent="-457200">
              <a:buFont typeface="Arial"/>
              <a:buChar char="•"/>
            </a:pPr>
            <a:r>
              <a:rPr lang="en-GB" sz="1600">
                <a:latin typeface="Arial"/>
                <a:cs typeface="Arial"/>
              </a:rPr>
              <a:t>Since then, the district councils have installed several charge points across somerset</a:t>
            </a:r>
            <a:endParaRPr lang="en-US" sz="1600">
              <a:cs typeface="Calibri" panose="020F0502020204030204"/>
            </a:endParaRPr>
          </a:p>
        </p:txBody>
      </p:sp>
      <p:sp>
        <p:nvSpPr>
          <p:cNvPr id="4" name="TextBox 3">
            <a:extLst>
              <a:ext uri="{FF2B5EF4-FFF2-40B4-BE49-F238E27FC236}">
                <a16:creationId xmlns:a16="http://schemas.microsoft.com/office/drawing/2014/main" id="{778C0790-FADA-4CD9-9990-BCB7590720E1}"/>
              </a:ext>
            </a:extLst>
          </p:cNvPr>
          <p:cNvSpPr txBox="1"/>
          <p:nvPr/>
        </p:nvSpPr>
        <p:spPr>
          <a:xfrm>
            <a:off x="790958" y="2329824"/>
            <a:ext cx="2066052" cy="523220"/>
          </a:xfrm>
          <a:prstGeom prst="rect">
            <a:avLst/>
          </a:prstGeom>
          <a:noFill/>
        </p:spPr>
        <p:txBody>
          <a:bodyPr wrap="square" lIns="91440" tIns="45720" rIns="91440" bIns="45720" rtlCol="0" anchor="t">
            <a:spAutoFit/>
          </a:bodyPr>
          <a:lstStyle/>
          <a:p>
            <a:r>
              <a:rPr lang="en-GB" sz="2800" b="1">
                <a:solidFill>
                  <a:srgbClr val="006072"/>
                </a:solidFill>
                <a:latin typeface="Arial"/>
                <a:cs typeface="Arial"/>
              </a:rPr>
              <a:t>LEVI Fund </a:t>
            </a:r>
          </a:p>
        </p:txBody>
      </p:sp>
      <p:sp>
        <p:nvSpPr>
          <p:cNvPr id="5" name="TextBox 4">
            <a:extLst>
              <a:ext uri="{FF2B5EF4-FFF2-40B4-BE49-F238E27FC236}">
                <a16:creationId xmlns:a16="http://schemas.microsoft.com/office/drawing/2014/main" id="{CDBEA9A7-F6F4-9992-E502-86505F730952}"/>
              </a:ext>
            </a:extLst>
          </p:cNvPr>
          <p:cNvSpPr txBox="1"/>
          <p:nvPr/>
        </p:nvSpPr>
        <p:spPr>
          <a:xfrm>
            <a:off x="4724401" y="2635739"/>
            <a:ext cx="7205133"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600">
                <a:latin typeface="Arial"/>
                <a:cs typeface="Segoe UI"/>
              </a:rPr>
              <a:t>Going forward Somerset Council is to be allocated £3.7m of LEVI capital funding. </a:t>
            </a:r>
            <a:r>
              <a:rPr lang="en-US" sz="1600">
                <a:latin typeface="Arial"/>
                <a:cs typeface="Segoe UI"/>
              </a:rPr>
              <a:t>​</a:t>
            </a:r>
          </a:p>
          <a:p>
            <a:pPr algn="just"/>
            <a:r>
              <a:rPr lang="en-GB" sz="1600">
                <a:latin typeface="Arial"/>
                <a:cs typeface="Segoe UI"/>
              </a:rPr>
              <a:t>​</a:t>
            </a:r>
          </a:p>
          <a:p>
            <a:pPr algn="just"/>
            <a:r>
              <a:rPr lang="en-GB" sz="1600">
                <a:latin typeface="Arial"/>
                <a:cs typeface="Segoe UI"/>
              </a:rPr>
              <a:t>The LEVI fund aims to deliver a step change in the deployment of local, primarily low power (7kW standard and 22kW fast) public charge points, that will help residents who do not have access to off street parking and need to charge their vehicle. </a:t>
            </a:r>
            <a:r>
              <a:rPr lang="en-US" sz="1600">
                <a:latin typeface="Arial"/>
                <a:cs typeface="Segoe UI"/>
              </a:rPr>
              <a:t>​</a:t>
            </a:r>
          </a:p>
          <a:p>
            <a:pPr algn="just"/>
            <a:r>
              <a:rPr lang="en-GB" sz="1600">
                <a:latin typeface="Arial"/>
                <a:cs typeface="Segoe UI"/>
              </a:rPr>
              <a:t>​</a:t>
            </a:r>
          </a:p>
          <a:p>
            <a:pPr algn="just"/>
            <a:r>
              <a:rPr lang="en-GB" sz="1600">
                <a:latin typeface="Arial"/>
                <a:cs typeface="Segoe UI"/>
              </a:rPr>
              <a:t>LEVI has a three-step process:</a:t>
            </a:r>
            <a:r>
              <a:rPr lang="en-US" sz="1600">
                <a:latin typeface="Arial"/>
                <a:cs typeface="Segoe UI"/>
              </a:rPr>
              <a:t>​</a:t>
            </a:r>
          </a:p>
          <a:p>
            <a:pPr lvl="1">
              <a:buAutoNum type="arabicPeriod"/>
            </a:pPr>
            <a:r>
              <a:rPr lang="en-GB" sz="1600">
                <a:latin typeface="Arial"/>
                <a:cs typeface="Arial"/>
              </a:rPr>
              <a:t>Expression of Interest, which we submitted 26 May 23</a:t>
            </a:r>
            <a:r>
              <a:rPr lang="en-US" sz="1600">
                <a:latin typeface="Arial"/>
                <a:cs typeface="Arial"/>
              </a:rPr>
              <a:t>​</a:t>
            </a:r>
          </a:p>
          <a:p>
            <a:pPr lvl="1">
              <a:buAutoNum type="arabicPeriod"/>
            </a:pPr>
            <a:r>
              <a:rPr lang="en-GB" sz="1600">
                <a:latin typeface="Arial"/>
                <a:cs typeface="Arial"/>
              </a:rPr>
              <a:t>Business Case/Draft Tender Documentation to be submitted by 17 Nov 23 </a:t>
            </a:r>
            <a:r>
              <a:rPr lang="en-US" sz="1600">
                <a:latin typeface="Arial"/>
                <a:cs typeface="Arial"/>
              </a:rPr>
              <a:t>​</a:t>
            </a:r>
          </a:p>
          <a:p>
            <a:pPr lvl="1">
              <a:buAutoNum type="arabicPeriod"/>
            </a:pPr>
            <a:r>
              <a:rPr lang="en-GB" sz="1600">
                <a:latin typeface="Arial"/>
                <a:cs typeface="Arial"/>
              </a:rPr>
              <a:t>Contract Review – Summer 24</a:t>
            </a:r>
          </a:p>
        </p:txBody>
      </p:sp>
      <p:pic>
        <p:nvPicPr>
          <p:cNvPr id="7" name="Picture 5" descr="A picture containing text, person, screenshot&#10;&#10;Description automatically generated">
            <a:extLst>
              <a:ext uri="{FF2B5EF4-FFF2-40B4-BE49-F238E27FC236}">
                <a16:creationId xmlns:a16="http://schemas.microsoft.com/office/drawing/2014/main" id="{F23BD97E-F1E1-4CD2-B1D0-3911E2CEA408}"/>
              </a:ext>
            </a:extLst>
          </p:cNvPr>
          <p:cNvPicPr>
            <a:picLocks noChangeAspect="1"/>
          </p:cNvPicPr>
          <p:nvPr/>
        </p:nvPicPr>
        <p:blipFill>
          <a:blip r:embed="rId3"/>
          <a:stretch>
            <a:fillRect/>
          </a:stretch>
        </p:blipFill>
        <p:spPr>
          <a:xfrm>
            <a:off x="9109589" y="25960"/>
            <a:ext cx="3084686" cy="2059014"/>
          </a:xfrm>
          <a:prstGeom prst="rect">
            <a:avLst/>
          </a:prstGeom>
        </p:spPr>
      </p:pic>
      <p:pic>
        <p:nvPicPr>
          <p:cNvPr id="12" name="Picture 10" descr="Graphical user interface, text&#10;&#10;Description automatically generated">
            <a:extLst>
              <a:ext uri="{FF2B5EF4-FFF2-40B4-BE49-F238E27FC236}">
                <a16:creationId xmlns:a16="http://schemas.microsoft.com/office/drawing/2014/main" id="{4F2D85D5-7B29-C2CA-BB3B-BF6D7F5DA86B}"/>
              </a:ext>
            </a:extLst>
          </p:cNvPr>
          <p:cNvPicPr>
            <a:picLocks noChangeAspect="1"/>
          </p:cNvPicPr>
          <p:nvPr/>
        </p:nvPicPr>
        <p:blipFill>
          <a:blip r:embed="rId4"/>
          <a:stretch>
            <a:fillRect/>
          </a:stretch>
        </p:blipFill>
        <p:spPr>
          <a:xfrm>
            <a:off x="637653" y="2853501"/>
            <a:ext cx="3778156" cy="2657208"/>
          </a:xfrm>
          <a:prstGeom prst="rect">
            <a:avLst/>
          </a:prstGeom>
        </p:spPr>
      </p:pic>
      <p:sp>
        <p:nvSpPr>
          <p:cNvPr id="15" name="TextBox 14">
            <a:extLst>
              <a:ext uri="{FF2B5EF4-FFF2-40B4-BE49-F238E27FC236}">
                <a16:creationId xmlns:a16="http://schemas.microsoft.com/office/drawing/2014/main" id="{BE67A886-764D-7B75-34FB-889D8EF94ACA}"/>
              </a:ext>
            </a:extLst>
          </p:cNvPr>
          <p:cNvSpPr txBox="1"/>
          <p:nvPr/>
        </p:nvSpPr>
        <p:spPr>
          <a:xfrm>
            <a:off x="-93726" y="5810972"/>
            <a:ext cx="116483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GB" sz="1600">
                <a:latin typeface="Arial"/>
              </a:rPr>
              <a:t>The LEVI scheme is made easier by being part of a single council </a:t>
            </a:r>
            <a:endParaRPr lang="en-GB" sz="1600">
              <a:latin typeface="Arial"/>
              <a:cs typeface="Arial"/>
            </a:endParaRPr>
          </a:p>
          <a:p>
            <a:pPr marL="285750" indent="-285750" algn="ctr">
              <a:buFont typeface="Arial"/>
              <a:buChar char="•"/>
            </a:pPr>
            <a:r>
              <a:rPr lang="en-GB" sz="1600">
                <a:latin typeface="Arial"/>
              </a:rPr>
              <a:t>We have retained the skills and experience from previous roll outs that will benefit the LEVI programme going forward </a:t>
            </a:r>
            <a:r>
              <a:rPr lang="en-GB" sz="1600">
                <a:latin typeface="Arial"/>
                <a:ea typeface="Arial"/>
                <a:cs typeface="Arial"/>
              </a:rPr>
              <a:t>​</a:t>
            </a:r>
            <a:endParaRPr lang="en-GB" sz="1600">
              <a:latin typeface="Arial"/>
              <a:cs typeface="Arial"/>
            </a:endParaRPr>
          </a:p>
        </p:txBody>
      </p:sp>
    </p:spTree>
    <p:extLst>
      <p:ext uri="{BB962C8B-B14F-4D97-AF65-F5344CB8AC3E}">
        <p14:creationId xmlns:p14="http://schemas.microsoft.com/office/powerpoint/2010/main" val="250011853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orporate Document" ma:contentTypeID="0x010100D7B6C3C638813C42A5B5337746EA7761040059E6AFD3DC43354894D1886D9D16F0B5" ma:contentTypeVersion="3" ma:contentTypeDescription="Create a new document." ma:contentTypeScope="" ma:versionID="1dcd337084c9cc479d148f337121ab10">
  <xsd:schema xmlns:xsd="http://www.w3.org/2001/XMLSchema" xmlns:xs="http://www.w3.org/2001/XMLSchema" xmlns:p="http://schemas.microsoft.com/office/2006/metadata/properties" xmlns:ns2="e85a1226-0ccc-4cdc-8112-4bf73a0a1e4d" xmlns:ns3="17fb9aec-ece8-47a5-8391-55f680fe7163" targetNamespace="http://schemas.microsoft.com/office/2006/metadata/properties" ma:root="true" ma:fieldsID="e2164947b02e5f727bf740e12f018fde" ns2:_="" ns3:_="">
    <xsd:import namespace="e85a1226-0ccc-4cdc-8112-4bf73a0a1e4d"/>
    <xsd:import namespace="17fb9aec-ece8-47a5-8391-55f680fe716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a1226-0ccc-4cdc-8112-4bf73a0a1e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fb9aec-ece8-47a5-8391-55f680fe71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b6b569b-509a-467d-b105-d97728d3fc11" ContentTypeId="0x0101" PreviousValue="false" LastSyncTimeStamp="2018-02-02T11:34:11.213Z"/>
</file>

<file path=customXml/item4.xml><?xml version="1.0" encoding="utf-8"?>
<p:properties xmlns:p="http://schemas.microsoft.com/office/2006/metadata/properties" xmlns:xsi="http://www.w3.org/2001/XMLSchema-instance" xmlns:pc="http://schemas.microsoft.com/office/infopath/2007/PartnerControls">
  <documentManagement>
    <SharedWithUsers xmlns="17fb9aec-ece8-47a5-8391-55f680fe7163">
      <UserInfo>
        <DisplayName>David Mitchell</DisplayName>
        <AccountId>297</AccountId>
        <AccountType/>
      </UserInfo>
      <UserInfo>
        <DisplayName>Jonathan Doyle</DisplayName>
        <AccountId>285</AccountId>
        <AccountType/>
      </UserInfo>
      <UserInfo>
        <DisplayName>Katy Menday</DisplayName>
        <AccountId>288</AccountId>
        <AccountType/>
      </UserInfo>
    </SharedWithUsers>
  </documentManagement>
</p:properties>
</file>

<file path=customXml/itemProps1.xml><?xml version="1.0" encoding="utf-8"?>
<ds:datastoreItem xmlns:ds="http://schemas.openxmlformats.org/officeDocument/2006/customXml" ds:itemID="{169CD234-8DB7-41CF-89C0-6E03EDB5BA13}">
  <ds:schemaRefs>
    <ds:schemaRef ds:uri="http://schemas.microsoft.com/sharepoint/v3/contenttype/forms"/>
  </ds:schemaRefs>
</ds:datastoreItem>
</file>

<file path=customXml/itemProps2.xml><?xml version="1.0" encoding="utf-8"?>
<ds:datastoreItem xmlns:ds="http://schemas.openxmlformats.org/officeDocument/2006/customXml" ds:itemID="{E0B2F510-2423-40CD-B401-FBDB21D54A3A}">
  <ds:schemaRefs>
    <ds:schemaRef ds:uri="17fb9aec-ece8-47a5-8391-55f680fe7163"/>
    <ds:schemaRef ds:uri="e85a1226-0ccc-4cdc-8112-4bf73a0a1e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C241CA-61C2-432D-A901-6C16664EC518}">
  <ds:schemaRefs>
    <ds:schemaRef ds:uri="Microsoft.SharePoint.Taxonomy.ContentTypeSync"/>
  </ds:schemaRefs>
</ds:datastoreItem>
</file>

<file path=customXml/itemProps4.xml><?xml version="1.0" encoding="utf-8"?>
<ds:datastoreItem xmlns:ds="http://schemas.openxmlformats.org/officeDocument/2006/customXml" ds:itemID="{01C4B55E-B218-453D-97F1-71C13E8BF539}">
  <ds:schemaRefs>
    <ds:schemaRef ds:uri="17fb9aec-ece8-47a5-8391-55f680fe7163"/>
    <ds:schemaRef ds:uri="e85a1226-0ccc-4cdc-8112-4bf73a0a1e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d396678-c698-4451-b9ab-bac3c3310917}" enabled="1" method="Privileged" siteId="{b524f606-f77a-4aa2-8da2-fe70343b0cce}" contentBits="0" removed="0"/>
</clbl:labelList>
</file>

<file path=docProps/app.xml><?xml version="1.0" encoding="utf-8"?>
<Properties xmlns="http://schemas.openxmlformats.org/officeDocument/2006/extended-properties" xmlns:vt="http://schemas.openxmlformats.org/officeDocument/2006/docPropsVTypes">
  <Template/>
  <TotalTime>1164</TotalTime>
  <Words>6431</Words>
  <Application>Microsoft Macintosh PowerPoint</Application>
  <PresentationFormat>Widescreen</PresentationFormat>
  <Paragraphs>399</Paragraphs>
  <Slides>23</Slides>
  <Notes>21</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23</vt:i4>
      </vt:variant>
    </vt:vector>
  </HeadingPairs>
  <TitlesOfParts>
    <vt:vector size="38" baseType="lpstr">
      <vt:lpstr>-apple-system</vt:lpstr>
      <vt:lpstr>Arial</vt:lpstr>
      <vt:lpstr>Arial,Sans-Serif</vt:lpstr>
      <vt:lpstr>Calibri</vt:lpstr>
      <vt:lpstr>Microsoft New Tai Lue</vt:lpstr>
      <vt:lpstr>Montserrat</vt:lpstr>
      <vt:lpstr>ReithSans</vt:lpstr>
      <vt:lpstr>Symbol</vt:lpstr>
      <vt:lpstr>Custom Design</vt:lpstr>
      <vt:lpstr>1_Slide 1</vt:lpstr>
      <vt:lpstr>4_Slide 1</vt:lpstr>
      <vt:lpstr>2_Slide 1</vt:lpstr>
      <vt:lpstr>5_Slide 1</vt:lpstr>
      <vt:lpstr>6_Slide 1</vt:lpstr>
      <vt:lpstr>3_Slide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Morrell</dc:creator>
  <cp:lastModifiedBy>Jim McAuliffe</cp:lastModifiedBy>
  <cp:revision>37</cp:revision>
  <dcterms:created xsi:type="dcterms:W3CDTF">2022-10-28T14:59:57Z</dcterms:created>
  <dcterms:modified xsi:type="dcterms:W3CDTF">2023-06-17T07:04:37Z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0x010100D7B6C3C638813C42A5B5337746EA7761040059E6AFD3DC43354894D1886D9D16F0B5</vt:lpwstr>
  </property>
</Properties>
</file>